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4"/>
  </p:notesMasterIdLst>
  <p:handoutMasterIdLst>
    <p:handoutMasterId r:id="rId65"/>
  </p:handoutMasterIdLst>
  <p:sldIdLst>
    <p:sldId id="1185" r:id="rId2"/>
    <p:sldId id="797" r:id="rId3"/>
    <p:sldId id="267" r:id="rId4"/>
    <p:sldId id="817" r:id="rId5"/>
    <p:sldId id="302" r:id="rId6"/>
    <p:sldId id="819" r:id="rId7"/>
    <p:sldId id="858" r:id="rId8"/>
    <p:sldId id="1187" r:id="rId9"/>
    <p:sldId id="316" r:id="rId10"/>
    <p:sldId id="849" r:id="rId11"/>
    <p:sldId id="847" r:id="rId12"/>
    <p:sldId id="850" r:id="rId13"/>
    <p:sldId id="1186" r:id="rId14"/>
    <p:sldId id="962" r:id="rId15"/>
    <p:sldId id="852" r:id="rId16"/>
    <p:sldId id="887" r:id="rId17"/>
    <p:sldId id="888" r:id="rId18"/>
    <p:sldId id="889" r:id="rId19"/>
    <p:sldId id="890" r:id="rId20"/>
    <p:sldId id="891" r:id="rId21"/>
    <p:sldId id="892" r:id="rId22"/>
    <p:sldId id="893" r:id="rId23"/>
    <p:sldId id="894" r:id="rId24"/>
    <p:sldId id="895" r:id="rId25"/>
    <p:sldId id="896" r:id="rId26"/>
    <p:sldId id="897" r:id="rId27"/>
    <p:sldId id="898" r:id="rId28"/>
    <p:sldId id="899" r:id="rId29"/>
    <p:sldId id="900" r:id="rId30"/>
    <p:sldId id="901" r:id="rId31"/>
    <p:sldId id="902" r:id="rId32"/>
    <p:sldId id="903" r:id="rId33"/>
    <p:sldId id="904" r:id="rId34"/>
    <p:sldId id="905" r:id="rId35"/>
    <p:sldId id="906" r:id="rId36"/>
    <p:sldId id="907" r:id="rId37"/>
    <p:sldId id="908" r:id="rId38"/>
    <p:sldId id="909" r:id="rId39"/>
    <p:sldId id="910" r:id="rId40"/>
    <p:sldId id="911" r:id="rId41"/>
    <p:sldId id="912" r:id="rId42"/>
    <p:sldId id="913" r:id="rId43"/>
    <p:sldId id="914" r:id="rId44"/>
    <p:sldId id="915" r:id="rId45"/>
    <p:sldId id="916" r:id="rId46"/>
    <p:sldId id="917" r:id="rId47"/>
    <p:sldId id="1160" r:id="rId48"/>
    <p:sldId id="1161" r:id="rId49"/>
    <p:sldId id="1162" r:id="rId50"/>
    <p:sldId id="1163" r:id="rId51"/>
    <p:sldId id="1164" r:id="rId52"/>
    <p:sldId id="1165" r:id="rId53"/>
    <p:sldId id="1166" r:id="rId54"/>
    <p:sldId id="1167" r:id="rId55"/>
    <p:sldId id="1168" r:id="rId56"/>
    <p:sldId id="1169" r:id="rId57"/>
    <p:sldId id="1170" r:id="rId58"/>
    <p:sldId id="1184" r:id="rId59"/>
    <p:sldId id="1171" r:id="rId60"/>
    <p:sldId id="1172" r:id="rId61"/>
    <p:sldId id="1173" r:id="rId62"/>
    <p:sldId id="1174" r:id="rId63"/>
  </p:sldIdLst>
  <p:sldSz cx="12192000" cy="6858000"/>
  <p:notesSz cx="7099300" cy="10234613"/>
  <p:custDataLst>
    <p:tags r:id="rId6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9" autoAdjust="0"/>
    <p:restoredTop sz="85850" autoAdjust="0"/>
  </p:normalViewPr>
  <p:slideViewPr>
    <p:cSldViewPr>
      <p:cViewPr varScale="1">
        <p:scale>
          <a:sx n="107" d="100"/>
          <a:sy n="107" d="100"/>
        </p:scale>
        <p:origin x="19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Please retain proper</a:t>
            </a:r>
            <a:r>
              <a:rPr lang="en-US" baseline="0"/>
              <a:t> attribution, including the reference to </a:t>
            </a:r>
            <a:r>
              <a:rPr lang="en-US" baseline="0" err="1"/>
              <a:t>ai.berkeley.edu</a:t>
            </a:r>
            <a:r>
              <a:rPr lang="en-US" baseline="0"/>
              <a:t>.  Thanks!</a:t>
            </a:r>
            <a:endParaRPr lang="en-US" sz="120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01123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14</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423334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17</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18</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19</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20</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21</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22</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23</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407301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24</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think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25</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26</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27</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a:t>
            </a:fld>
            <a:endParaRPr lang="en-US"/>
          </a:p>
        </p:txBody>
      </p:sp>
    </p:spTree>
    <p:extLst>
      <p:ext uri="{BB962C8B-B14F-4D97-AF65-F5344CB8AC3E}">
        <p14:creationId xmlns:p14="http://schemas.microsoft.com/office/powerpoint/2010/main" val="85509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8</a:t>
            </a:fld>
            <a:endParaRPr lang="en-US" dirty="0"/>
          </a:p>
        </p:txBody>
      </p:sp>
    </p:spTree>
    <p:extLst>
      <p:ext uri="{BB962C8B-B14F-4D97-AF65-F5344CB8AC3E}">
        <p14:creationId xmlns:p14="http://schemas.microsoft.com/office/powerpoint/2010/main" val="1930007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policy evaluation.  I do this simplified update where I don’t max over the actions.  I only do the averaging on the chance nodes.  It’s fast, since I don’t consider all of the actions.  I do this until it convergences.</a:t>
            </a:r>
          </a:p>
          <a:p>
            <a:r>
              <a:rPr lang="en-US" baseline="0" dirty="0"/>
              <a:t>Step 2 is policy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If we have utilities,</a:t>
            </a:r>
            <a:r>
              <a:rPr lang="en-US" baseline="0" dirty="0"/>
              <a:t> why should we ever average them?</a:t>
            </a:r>
          </a:p>
          <a:p>
            <a:r>
              <a:rPr lang="en-US" baseline="0" dirty="0"/>
              <a:t>The answer is vampire bunnies.  Worst case reasoning only works if your model is able to assign very low probabilities to very bad events.  You need probabilistic reasoning and averages.  </a:t>
            </a:r>
          </a:p>
          <a:p>
            <a:r>
              <a:rPr lang="en-US" baseline="0" dirty="0"/>
              <a:t>This is going to lead us down the path of probabilistic reasoning. </a:t>
            </a:r>
          </a:p>
          <a:p>
            <a:endParaRPr lang="en-US" dirty="0"/>
          </a:p>
          <a:p>
            <a:r>
              <a:rPr lang="en-US" dirty="0"/>
              <a:t>Are humans</a:t>
            </a:r>
            <a:r>
              <a:rPr lang="en-US" baseline="0" dirty="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47</a:t>
            </a:fld>
            <a:endParaRPr lang="en-US"/>
          </a:p>
        </p:txBody>
      </p:sp>
    </p:spTree>
    <p:extLst>
      <p:ext uri="{BB962C8B-B14F-4D97-AF65-F5344CB8AC3E}">
        <p14:creationId xmlns:p14="http://schemas.microsoft.com/office/powerpoint/2010/main" val="795634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Minimax is really about the</a:t>
            </a:r>
            <a:r>
              <a:rPr lang="en-US" baseline="0" dirty="0"/>
              <a:t> ordering of the states. A </a:t>
            </a:r>
            <a:r>
              <a:rPr lang="en-US" sz="1200" b="1" i="0" u="none" strike="noStrike" kern="1200" dirty="0">
                <a:solidFill>
                  <a:schemeClr val="tx1"/>
                </a:solidFill>
                <a:effectLst/>
                <a:latin typeface="Times New Roman" pitchFamily="-107" charset="0"/>
                <a:ea typeface="ＭＳ Ｐゴシック" charset="-128"/>
                <a:cs typeface="ＭＳ Ｐゴシック" charset="-128"/>
              </a:rPr>
              <a:t>Monotonic transformation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way of transforming a set of numbers into another set that preserves the order of the original set</a:t>
            </a:r>
            <a:endParaRPr lang="en-US" baseline="0" dirty="0"/>
          </a:p>
          <a:p>
            <a:r>
              <a:rPr lang="en-US" baseline="0" dirty="0"/>
              <a:t>In </a:t>
            </a:r>
            <a:r>
              <a:rPr lang="en-US" baseline="0" dirty="0" err="1"/>
              <a:t>expectiax</a:t>
            </a:r>
            <a:r>
              <a:rPr lang="en-US" baseline="0" dirty="0"/>
              <a:t>, the right tree would give me average of 20 and 25, so I would take the right branch.  What about in the right tree?  That would give me 800 and 650, so I would take the left branch.</a:t>
            </a:r>
          </a:p>
          <a:p>
            <a:r>
              <a:rPr lang="en-US" baseline="0" dirty="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2900118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a:latin typeface="Arial" charset="0"/>
              </a:rPr>
              <a:t>The robot has to</a:t>
            </a:r>
            <a:r>
              <a:rPr lang="en-US" baseline="0" dirty="0">
                <a:latin typeface="Arial" charset="0"/>
              </a:rPr>
              <a:t> choose not only between utilities, but also uncertain outcomes. </a:t>
            </a:r>
            <a:endParaRPr lang="en-US" dirty="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50</a:t>
            </a:fld>
            <a:endParaRPr lang="en-US">
              <a:latin typeface="Arial" charset="0"/>
            </a:endParaRPr>
          </a:p>
        </p:txBody>
      </p:sp>
    </p:spTree>
    <p:extLst>
      <p:ext uri="{BB962C8B-B14F-4D97-AF65-F5344CB8AC3E}">
        <p14:creationId xmlns:p14="http://schemas.microsoft.com/office/powerpoint/2010/main" val="767205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 prize</a:t>
            </a:r>
            <a:r>
              <a:rPr lang="en-US" baseline="0" dirty="0"/>
              <a:t> is a given outcome. </a:t>
            </a:r>
          </a:p>
          <a:p>
            <a:r>
              <a:rPr lang="en-US" baseline="0" dirty="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51</a:t>
            </a:fld>
            <a:endParaRPr lang="en-US"/>
          </a:p>
        </p:txBody>
      </p:sp>
    </p:spTree>
    <p:extLst>
      <p:ext uri="{BB962C8B-B14F-4D97-AF65-F5344CB8AC3E}">
        <p14:creationId xmlns:p14="http://schemas.microsoft.com/office/powerpoint/2010/main" val="2364762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there good preferences and bad preferences?  What do we</a:t>
            </a:r>
            <a:r>
              <a:rPr lang="en-US" baseline="0" dirty="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52</a:t>
            </a:fld>
            <a:endParaRPr lang="en-US"/>
          </a:p>
        </p:txBody>
      </p:sp>
    </p:spTree>
    <p:extLst>
      <p:ext uri="{BB962C8B-B14F-4D97-AF65-F5344CB8AC3E}">
        <p14:creationId xmlns:p14="http://schemas.microsoft.com/office/powerpoint/2010/main" val="595230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990600" y="768350"/>
            <a:ext cx="5118100" cy="3838575"/>
          </a:xfrm>
          <a:ln/>
        </p:spPr>
      </p:sp>
      <p:sp>
        <p:nvSpPr>
          <p:cNvPr id="46083" name="Notes Placeholder 2"/>
          <p:cNvSpPr>
            <a:spLocks noGrp="1"/>
          </p:cNvSpPr>
          <p:nvPr>
            <p:ph type="body" idx="1"/>
          </p:nvPr>
        </p:nvSpPr>
        <p:spPr>
          <a:noFill/>
          <a:ln/>
        </p:spPr>
        <p:txBody>
          <a:bodyPr/>
          <a:lstStyle/>
          <a:p>
            <a:r>
              <a:rPr lang="en-US" dirty="0">
                <a:latin typeface="Arial" charset="0"/>
              </a:rPr>
              <a:t>Apple, banana, carrot</a:t>
            </a:r>
          </a:p>
          <a:p>
            <a:r>
              <a:rPr lang="en-US" dirty="0">
                <a:latin typeface="Arial" charset="0"/>
              </a:rPr>
              <a:t>Some things don’t make sense.</a:t>
            </a:r>
            <a:r>
              <a:rPr lang="en-US" baseline="0" dirty="0">
                <a:latin typeface="Arial" charset="0"/>
              </a:rPr>
              <a:t> </a:t>
            </a:r>
          </a:p>
          <a:p>
            <a:endParaRPr lang="en-US" baseline="0" dirty="0">
              <a:latin typeface="Arial" charset="0"/>
            </a:endParaRPr>
          </a:p>
          <a:p>
            <a:r>
              <a:rPr lang="en-US" baseline="0" dirty="0">
                <a:latin typeface="Arial" charset="0"/>
              </a:rPr>
              <a:t>... This is a defect in behavior. </a:t>
            </a:r>
            <a:endParaRPr lang="en-US" dirty="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53</a:t>
            </a:fld>
            <a:endParaRPr lang="en-US">
              <a:latin typeface="Arial" charset="0"/>
            </a:endParaRPr>
          </a:p>
        </p:txBody>
      </p:sp>
    </p:spTree>
    <p:extLst>
      <p:ext uri="{BB962C8B-B14F-4D97-AF65-F5344CB8AC3E}">
        <p14:creationId xmlns:p14="http://schemas.microsoft.com/office/powerpoint/2010/main" val="514860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a:t>Orderability</a:t>
            </a:r>
            <a:r>
              <a:rPr lang="en-US" dirty="0"/>
              <a:t>.</a:t>
            </a:r>
            <a:r>
              <a:rPr lang="en-US" baseline="0" dirty="0"/>
              <a:t>  You have to like A better or B better or be indifferent.</a:t>
            </a:r>
          </a:p>
          <a:p>
            <a:r>
              <a:rPr lang="en-US" baseline="0" dirty="0"/>
              <a:t>Transitivity, we just saw.</a:t>
            </a:r>
          </a:p>
          <a:p>
            <a:r>
              <a:rPr lang="en-US" baseline="0" dirty="0"/>
              <a:t>Continuity.  More subtle.  If you like A better than C and B is somewhere in the middle.  Then there has to be some lottery between A and C, where you’re indifferent with B.</a:t>
            </a:r>
          </a:p>
          <a:p>
            <a:r>
              <a:rPr lang="en-US" baseline="0" dirty="0"/>
              <a:t>Substitutability.  If they’re exchangeable on their own then they are exchangeable in a lottery.</a:t>
            </a:r>
          </a:p>
          <a:p>
            <a:r>
              <a:rPr lang="en-US" baseline="0" dirty="0"/>
              <a:t>Monotonicity.  Also reasonable.  If A is better than B, and you have a lottery between A and B, then you would prefer more A in the mix.  </a:t>
            </a:r>
          </a:p>
          <a:p>
            <a:endParaRPr lang="en-US" baseline="0" dirty="0"/>
          </a:p>
          <a:p>
            <a:r>
              <a:rPr lang="en-US" baseline="0" dirty="0"/>
              <a:t>If you accept these actions, then rational preferences that obey these, then all of your behavior is describable by maximizing utilities.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54</a:t>
            </a:fld>
            <a:endParaRPr lang="en-US"/>
          </a:p>
        </p:txBody>
      </p:sp>
    </p:spTree>
    <p:extLst>
      <p:ext uri="{BB962C8B-B14F-4D97-AF65-F5344CB8AC3E}">
        <p14:creationId xmlns:p14="http://schemas.microsoft.com/office/powerpoint/2010/main" val="326293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9</a:t>
            </a:fld>
            <a:endParaRPr lang="en-US"/>
          </a:p>
        </p:txBody>
      </p:sp>
    </p:spTree>
    <p:extLst>
      <p:ext uri="{BB962C8B-B14F-4D97-AF65-F5344CB8AC3E}">
        <p14:creationId xmlns:p14="http://schemas.microsoft.com/office/powerpoint/2010/main" val="4114012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Here’s the theorem.</a:t>
            </a:r>
            <a:r>
              <a:rPr lang="en-US" baseline="0" dirty="0"/>
              <a:t> </a:t>
            </a:r>
          </a:p>
          <a:p>
            <a:endParaRPr lang="en-US" dirty="0"/>
          </a:p>
          <a:p>
            <a:r>
              <a:rPr lang="en-US" dirty="0"/>
              <a:t>There exists</a:t>
            </a:r>
            <a:r>
              <a:rPr lang="en-US" baseline="0" dirty="0"/>
              <a:t> a real valued function U with the following properties. </a:t>
            </a:r>
          </a:p>
          <a:p>
            <a:r>
              <a:rPr lang="en-US" baseline="0" dirty="0"/>
              <a:t>U captures your ordinal preferences. </a:t>
            </a:r>
          </a:p>
          <a:p>
            <a:r>
              <a:rPr lang="en-US" baseline="0" dirty="0"/>
              <a:t>Utility of a lottery is the expectation of the elements of the lottery.</a:t>
            </a:r>
          </a:p>
          <a:p>
            <a:r>
              <a:rPr lang="en-US" baseline="0" dirty="0"/>
              <a:t>This means the utility captures your preference not only between prizes, but between lotteries!</a:t>
            </a:r>
          </a:p>
          <a:p>
            <a:endParaRPr lang="en-US" baseline="0" dirty="0"/>
          </a:p>
          <a:p>
            <a:r>
              <a:rPr lang="en-US" baseline="0" dirty="0"/>
              <a:t>It’s amazing!  It means your utilities are preserved under expectation. </a:t>
            </a:r>
          </a:p>
          <a:p>
            <a:endParaRPr lang="en-US" baseline="0" dirty="0"/>
          </a:p>
          <a:p>
            <a:r>
              <a:rPr lang="en-US" baseline="0" dirty="0"/>
              <a:t>You want your BEHAVIORS to be consistent to the MEU </a:t>
            </a:r>
            <a:r>
              <a:rPr lang="en-US" baseline="0" dirty="0" err="1"/>
              <a:t>Princple</a:t>
            </a:r>
            <a:r>
              <a:rPr lang="en-US" baseline="0" dirty="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55</a:t>
            </a:fld>
            <a:endParaRPr lang="en-US"/>
          </a:p>
        </p:txBody>
      </p:sp>
    </p:spTree>
    <p:extLst>
      <p:ext uri="{BB962C8B-B14F-4D97-AF65-F5344CB8AC3E}">
        <p14:creationId xmlns:p14="http://schemas.microsoft.com/office/powerpoint/2010/main" val="337122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You can be represented with utilities! And MEU.</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56</a:t>
            </a:fld>
            <a:endParaRPr lang="en-US"/>
          </a:p>
        </p:txBody>
      </p:sp>
    </p:spTree>
    <p:extLst>
      <p:ext uri="{BB962C8B-B14F-4D97-AF65-F5344CB8AC3E}">
        <p14:creationId xmlns:p14="http://schemas.microsoft.com/office/powerpoint/2010/main" val="4060491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 These are kind of morbid.  Reason about product recalls, where you’re talking about chance of death. </a:t>
            </a:r>
          </a:p>
          <a:p>
            <a:endParaRPr lang="en-US" dirty="0"/>
          </a:p>
          <a:p>
            <a:r>
              <a:rPr lang="en-US" dirty="0"/>
              <a:t>How do I actually get the real valued</a:t>
            </a:r>
            <a:r>
              <a:rPr lang="en-US" baseline="0" dirty="0"/>
              <a:t> numbers that you assign to U?</a:t>
            </a:r>
            <a:endParaRPr lang="en-US" dirty="0"/>
          </a:p>
          <a:p>
            <a:r>
              <a:rPr lang="en-US" dirty="0"/>
              <a:t>I need to ask you questions</a:t>
            </a:r>
            <a:r>
              <a:rPr lang="en-US" baseline="0" dirty="0"/>
              <a:t> about lotteries</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57</a:t>
            </a:fld>
            <a:endParaRPr lang="en-US"/>
          </a:p>
        </p:txBody>
      </p:sp>
    </p:spTree>
    <p:extLst>
      <p:ext uri="{BB962C8B-B14F-4D97-AF65-F5344CB8AC3E}">
        <p14:creationId xmlns:p14="http://schemas.microsoft.com/office/powerpoint/2010/main" val="2160603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Willingness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Edit section: Willingness to pay"/>
              </a:rPr>
              <a:t>edit</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An application of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measuring the value that humans place on risk: for example, one can consider the amount of money one would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Willingness to accept"/>
              </a:rPr>
              <a:t>have to pay a person to get him or her to accept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 one-in-a-million chance of death (or conversely the amount that someone might be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Willingness to pay"/>
              </a:rPr>
              <a:t>willing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to avoid a one-in-a-million chance of death). When put thus, people claim a high number but when inferred from their day-to-day actions (e.g., how much they are willing to pay for safety features on cars) a typical value is around $50 (in 2009).</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6"/>
              </a:rPr>
              <a:t>[31]</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r>
              <a:rPr lang="en-US" sz="1200" b="0" i="0" u="none" strike="noStrike" kern="1200" dirty="0">
                <a:solidFill>
                  <a:schemeClr val="tx1"/>
                </a:solidFill>
                <a:effectLst/>
                <a:latin typeface="Times New Roman" pitchFamily="-107" charset="0"/>
                <a:ea typeface="ＭＳ Ｐゴシック" charset="-128"/>
                <a:cs typeface="ＭＳ Ｐゴシック" charset="-128"/>
              </a:rPr>
              <a:t> However utility functions are often not linear, i.e. the more a person has already spent on their safety the less they are willing to spend to further increase their safety. Therefore, the $50 valuation should not be taken to mean that a human life (1 million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valued at $50,000,000. Furthermore, the local linearity of any utility curve means that the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useful for small incremental risks and rewards, not necessarily for large risks.</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58</a:t>
            </a:fld>
            <a:endParaRPr lang="en-US"/>
          </a:p>
        </p:txBody>
      </p:sp>
    </p:spTree>
    <p:extLst>
      <p:ext uri="{BB962C8B-B14F-4D97-AF65-F5344CB8AC3E}">
        <p14:creationId xmlns:p14="http://schemas.microsoft.com/office/powerpoint/2010/main" val="36377855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Elicit preferences.</a:t>
            </a:r>
          </a:p>
          <a:p>
            <a:r>
              <a:rPr lang="en-US" dirty="0"/>
              <a:t>Slide the value until</a:t>
            </a:r>
            <a:r>
              <a:rPr lang="en-US" baseline="0" dirty="0"/>
              <a:t> the person becomes indifferent.  That’s the way that I can assign a number to U.</a:t>
            </a:r>
            <a:endParaRPr lang="en-US" dirty="0"/>
          </a:p>
          <a:p>
            <a:r>
              <a:rPr lang="en-US" dirty="0"/>
              <a:t>How</a:t>
            </a:r>
            <a:r>
              <a:rPr lang="en-US" baseline="0" dirty="0"/>
              <a:t> much do you NOT want to pay $30?  No change is better than paying $30, instant death is worse.</a:t>
            </a:r>
            <a:r>
              <a:rPr lang="en-US" b="1" baseline="0" dirty="0"/>
              <a:t> </a:t>
            </a:r>
            <a:br>
              <a:rPr lang="en-US" b="1" baseline="0" dirty="0"/>
            </a:br>
            <a:r>
              <a:rPr lang="en-US" b="1" baseline="0" dirty="0"/>
              <a:t>Example: Buy a bike </a:t>
            </a:r>
            <a:r>
              <a:rPr lang="en-US" b="1" baseline="0" dirty="0" err="1"/>
              <a:t>helment</a:t>
            </a:r>
            <a:r>
              <a:rPr lang="en-US" b="1" baseline="0" dirty="0"/>
              <a:t> to reduce your </a:t>
            </a:r>
            <a:r>
              <a:rPr lang="en-US" b="1" baseline="0" dirty="0" err="1"/>
              <a:t>microports</a:t>
            </a:r>
            <a:r>
              <a:rPr lang="en-US" b="1" baseline="0" dirty="0"/>
              <a:t> by 1.</a:t>
            </a:r>
            <a:endParaRPr lang="en-US" baseline="0" dirty="0"/>
          </a:p>
          <a:p>
            <a:r>
              <a:rPr lang="en-US" baseline="0" dirty="0"/>
              <a:t>Once I find that magical probability that makes you indifferent, then I know U.</a:t>
            </a:r>
          </a:p>
          <a:p>
            <a:r>
              <a:rPr lang="en-US" baseline="0" dirty="0"/>
              <a:t>If we made it worse, pay $3m be in debt forever.</a:t>
            </a:r>
            <a:endParaRPr lang="en-US" b="1"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59</a:t>
            </a:fld>
            <a:endParaRPr lang="en-US"/>
          </a:p>
        </p:txBody>
      </p:sp>
    </p:spTree>
    <p:extLst>
      <p:ext uri="{BB962C8B-B14F-4D97-AF65-F5344CB8AC3E}">
        <p14:creationId xmlns:p14="http://schemas.microsoft.com/office/powerpoint/2010/main" val="1632127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a:latin typeface="Arial" charset="0"/>
              </a:rPr>
              <a:t>How about money?  Can we use money as a utility scale?  No!  It’s not a good utility</a:t>
            </a:r>
            <a:r>
              <a:rPr lang="en-US" baseline="0" dirty="0">
                <a:latin typeface="Arial" charset="0"/>
              </a:rPr>
              <a:t> scale.  We can talk about the utility of money, but it itself isn’t a good utility scale.  Why not?</a:t>
            </a:r>
            <a:endParaRPr lang="en-US" dirty="0">
              <a:latin typeface="Arial" charset="0"/>
            </a:endParaRPr>
          </a:p>
          <a:p>
            <a:r>
              <a:rPr lang="en-US" dirty="0">
                <a:latin typeface="Arial" charset="0"/>
              </a:rPr>
              <a:t>Imagine</a:t>
            </a:r>
            <a:r>
              <a:rPr lang="en-US" baseline="0" dirty="0">
                <a:latin typeface="Arial" charset="0"/>
              </a:rPr>
              <a:t> a lottery where you get X dollars or Y dollars.</a:t>
            </a:r>
          </a:p>
          <a:p>
            <a:r>
              <a:rPr lang="en-US" baseline="0" dirty="0">
                <a:latin typeface="Arial" charset="0"/>
              </a:rPr>
              <a:t>Obviously, how good this is depends on X, Y and p.</a:t>
            </a:r>
          </a:p>
          <a:p>
            <a:r>
              <a:rPr lang="en-US" baseline="0" dirty="0">
                <a:latin typeface="Arial" charset="0"/>
              </a:rPr>
              <a:t>Typically a utility of a lottery over money is worth less than its equivalent monetary value.</a:t>
            </a:r>
          </a:p>
          <a:p>
            <a:endParaRPr lang="en-US" baseline="0" dirty="0">
              <a:latin typeface="Arial" charset="0"/>
            </a:endParaRPr>
          </a:p>
          <a:p>
            <a:r>
              <a:rPr lang="en-US" baseline="0" dirty="0">
                <a:latin typeface="Arial" charset="0"/>
              </a:rPr>
              <a:t>You’d rather have a smaller amount that is guaranteed.</a:t>
            </a:r>
          </a:p>
          <a:p>
            <a:endParaRPr lang="en-US" baseline="0" dirty="0">
              <a:latin typeface="Arial" charset="0"/>
            </a:endParaRPr>
          </a:p>
          <a:p>
            <a:r>
              <a:rPr lang="en-US" baseline="0" dirty="0">
                <a:latin typeface="Arial" charset="0"/>
              </a:rPr>
              <a:t>How many of you would like a million dollars?</a:t>
            </a:r>
          </a:p>
          <a:p>
            <a:r>
              <a:rPr lang="en-US" baseline="0" dirty="0">
                <a:latin typeface="Arial" charset="0"/>
              </a:rPr>
              <a:t>How many of you would like a billion dollars?  How much more?  1000x more?  Maybe not?</a:t>
            </a:r>
          </a:p>
          <a:p>
            <a:r>
              <a:rPr lang="en-US" baseline="0" dirty="0">
                <a:latin typeface="Arial" charset="0"/>
              </a:rPr>
              <a:t>Let’s say I gave you a billion.  Now how much do you want a million?  Not much.</a:t>
            </a:r>
          </a:p>
          <a:p>
            <a:r>
              <a:rPr lang="en-US" baseline="0" dirty="0">
                <a:latin typeface="Arial" charset="0"/>
              </a:rPr>
              <a:t>Diminishing returns. I’m told after your first billion, your second billion has less utility.</a:t>
            </a:r>
          </a:p>
          <a:p>
            <a:r>
              <a:rPr lang="en-US" baseline="0" dirty="0">
                <a:latin typeface="Arial" charset="0"/>
              </a:rPr>
              <a:t>Same thing in the negative.  Once you’re $1b in debt, whatever, you’re too big.</a:t>
            </a:r>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60</a:t>
            </a:fld>
            <a:endParaRPr lang="en-US">
              <a:latin typeface="Arial" charset="0"/>
            </a:endParaRPr>
          </a:p>
        </p:txBody>
      </p:sp>
    </p:spTree>
    <p:extLst>
      <p:ext uri="{BB962C8B-B14F-4D97-AF65-F5344CB8AC3E}">
        <p14:creationId xmlns:p14="http://schemas.microsoft.com/office/powerpoint/2010/main" val="3716793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Lottery</a:t>
            </a:r>
            <a:r>
              <a:rPr lang="en-US" baseline="0" dirty="0"/>
              <a:t> example = $1000 computer, 50% chance that you’ll get it stolen, in which case you are left with $0.</a:t>
            </a:r>
          </a:p>
          <a:p>
            <a:endParaRPr lang="en-US" baseline="0" dirty="0"/>
          </a:p>
          <a:p>
            <a:r>
              <a:rPr lang="en-US" baseline="0" dirty="0"/>
              <a:t>Certainty equivalent.  That’s how much money you would be willing to trade this lottery for.  Trade uncertainty for certainty. </a:t>
            </a:r>
          </a:p>
          <a:p>
            <a:endParaRPr lang="en-US" dirty="0"/>
          </a:p>
          <a:p>
            <a:r>
              <a:rPr lang="en-US" baseline="0" dirty="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Because</a:t>
            </a:r>
            <a:r>
              <a:rPr lang="en-US" baseline="0" dirty="0"/>
              <a:t> of these preferences there are things like insurance. </a:t>
            </a:r>
          </a:p>
          <a:p>
            <a:r>
              <a:rPr lang="en-US" baseline="0" dirty="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61</a:t>
            </a:fld>
            <a:endParaRPr lang="en-US"/>
          </a:p>
        </p:txBody>
      </p:sp>
    </p:spTree>
    <p:extLst>
      <p:ext uri="{BB962C8B-B14F-4D97-AF65-F5344CB8AC3E}">
        <p14:creationId xmlns:p14="http://schemas.microsoft.com/office/powerpoint/2010/main" val="12182537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humans perfectly rational?  Here’s a classic experiment</a:t>
            </a:r>
          </a:p>
          <a:p>
            <a:r>
              <a:rPr lang="en-US" dirty="0"/>
              <a:t>B is the clear winner.</a:t>
            </a:r>
          </a:p>
          <a:p>
            <a:r>
              <a:rPr lang="en-US" dirty="0"/>
              <a:t>C is the winner.</a:t>
            </a:r>
          </a:p>
          <a:p>
            <a:endParaRPr lang="en-US" dirty="0"/>
          </a:p>
          <a:p>
            <a:r>
              <a:rPr lang="en-US" dirty="0"/>
              <a:t>Most people prefer C over D.  </a:t>
            </a:r>
          </a:p>
          <a:p>
            <a:r>
              <a:rPr lang="en-US" dirty="0"/>
              <a:t>Multiply C and D by 4</a:t>
            </a:r>
            <a:r>
              <a:rPr lang="en-US" baseline="0" dirty="0"/>
              <a:t> and get the </a:t>
            </a:r>
            <a:r>
              <a:rPr lang="en-US" baseline="0"/>
              <a:t>opposite conclusion 0.2*4 = 0.8, 0.25*4 = 1, so 0.8 U($4k) &gt; 1.0 * U($3k)</a:t>
            </a:r>
            <a:endParaRPr lang="en-US"/>
          </a:p>
          <a:p>
            <a:endParaRPr lang="en-US" dirty="0"/>
          </a:p>
          <a:p>
            <a:r>
              <a:rPr lang="en-US" dirty="0"/>
              <a:t>So what the heck?  You’re making irrational preferences?  Are you irrational or did</a:t>
            </a:r>
            <a:r>
              <a:rPr lang="en-US" baseline="0" dirty="0"/>
              <a:t> I do something wrong?</a:t>
            </a:r>
          </a:p>
          <a:p>
            <a:r>
              <a:rPr lang="en-US" baseline="0" dirty="0"/>
              <a:t>There’s a lot going on.</a:t>
            </a:r>
          </a:p>
          <a:p>
            <a:r>
              <a:rPr lang="en-US" baseline="0" dirty="0"/>
              <a:t>Prize B said 100% chance of 3k.  0 is actually important. </a:t>
            </a:r>
          </a:p>
          <a:p>
            <a:r>
              <a:rPr lang="en-US" baseline="0" dirty="0"/>
              <a:t>What do you get if you choose A, and you win $0?  You get the  feeling of stupidity.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62</a:t>
            </a:fld>
            <a:endParaRPr lang="en-US"/>
          </a:p>
        </p:txBody>
      </p:sp>
    </p:spTree>
    <p:extLst>
      <p:ext uri="{BB962C8B-B14F-4D97-AF65-F5344CB8AC3E}">
        <p14:creationId xmlns:p14="http://schemas.microsoft.com/office/powerpoint/2010/main" val="21418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10</a:t>
            </a:fld>
            <a:endParaRPr lang="en-US"/>
          </a:p>
        </p:txBody>
      </p:sp>
    </p:spTree>
    <p:extLst>
      <p:ext uri="{BB962C8B-B14F-4D97-AF65-F5344CB8AC3E}">
        <p14:creationId xmlns:p14="http://schemas.microsoft.com/office/powerpoint/2010/main" val="44251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330972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177603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13</a:t>
            </a:fld>
            <a:endParaRPr lang="en-US"/>
          </a:p>
        </p:txBody>
      </p:sp>
    </p:spTree>
    <p:extLst>
      <p:ext uri="{BB962C8B-B14F-4D97-AF65-F5344CB8AC3E}">
        <p14:creationId xmlns:p14="http://schemas.microsoft.com/office/powerpoint/2010/main" val="128896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16.png"/><Relationship Id="rId26" Type="http://schemas.openxmlformats.org/officeDocument/2006/relationships/image" Target="../media/image22.emf"/><Relationship Id="rId3" Type="http://schemas.openxmlformats.org/officeDocument/2006/relationships/tags" Target="../tags/tag8.xml"/><Relationship Id="rId21" Type="http://schemas.openxmlformats.org/officeDocument/2006/relationships/image" Target="../media/image19.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notesSlide" Target="../notesSlides/notesSlide7.xml"/><Relationship Id="rId25" Type="http://schemas.openxmlformats.org/officeDocument/2006/relationships/image" Target="../media/image13.png"/><Relationship Id="rId2" Type="http://schemas.openxmlformats.org/officeDocument/2006/relationships/tags" Target="../tags/tag7.xml"/><Relationship Id="rId16" Type="http://schemas.openxmlformats.org/officeDocument/2006/relationships/slideLayout" Target="../slideLayouts/slideLayout2.xml"/><Relationship Id="rId20" Type="http://schemas.openxmlformats.org/officeDocument/2006/relationships/image" Target="../media/image18.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8.tiff"/><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21.png"/><Relationship Id="rId10" Type="http://schemas.openxmlformats.org/officeDocument/2006/relationships/tags" Target="../tags/tag15.xml"/><Relationship Id="rId19" Type="http://schemas.openxmlformats.org/officeDocument/2006/relationships/image" Target="../media/image17.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3.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8.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4.xml"/><Relationship Id="rId9" Type="http://schemas.openxmlformats.org/officeDocument/2006/relationships/image" Target="../media/image25.png"/><Relationship Id="rId14" Type="http://schemas.openxmlformats.org/officeDocument/2006/relationships/image" Target="../media/image6.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7.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9.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8.xml"/><Relationship Id="rId9" Type="http://schemas.openxmlformats.org/officeDocument/2006/relationships/image" Target="../media/image25.png"/><Relationship Id="rId1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5.xml"/><Relationship Id="rId7" Type="http://schemas.openxmlformats.org/officeDocument/2006/relationships/image" Target="../media/image6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6.png"/><Relationship Id="rId5" Type="http://schemas.openxmlformats.org/officeDocument/2006/relationships/notesSlide" Target="../notesSlides/notesSlide46.xml"/><Relationship Id="rId4" Type="http://schemas.openxmlformats.org/officeDocument/2006/relationships/slideLayout" Target="../slideLayouts/slideLayout2.xml"/><Relationship Id="rId9"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1.wmf"/><Relationship Id="rId5" Type="http://schemas.openxmlformats.org/officeDocument/2006/relationships/oleObject" Target="../embeddings/oleObject1.bin"/><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Obscure Brand Posters">
            <a:extLst>
              <a:ext uri="{FF2B5EF4-FFF2-40B4-BE49-F238E27FC236}">
                <a16:creationId xmlns:a16="http://schemas.microsoft.com/office/drawing/2014/main" id="{D4A861D7-F5FA-0A4E-A799-126C3CC2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7448927" cy="5588000"/>
          </a:xfrm>
        </p:spPr>
        <p:txBody>
          <a:bodyPr>
            <a:noAutofit/>
          </a:bodyPr>
          <a:lstStyle/>
          <a:p>
            <a:r>
              <a:rPr lang="en-US" sz="2300" dirty="0"/>
              <a:t>21 days until the American election.  I voted.  Did you?</a:t>
            </a:r>
          </a:p>
          <a:p>
            <a:r>
              <a:rPr lang="en-US" sz="2300" dirty="0"/>
              <a:t>Deadline to register to vote in PA is  </a:t>
            </a:r>
            <a:r>
              <a:rPr lang="en-US" sz="2300" b="1" dirty="0"/>
              <a:t>Monday, Oct 19.</a:t>
            </a:r>
            <a:br>
              <a:rPr lang="en-US" sz="2300" dirty="0"/>
            </a:br>
            <a:endParaRPr lang="en-US" sz="2300" dirty="0"/>
          </a:p>
          <a:p>
            <a:r>
              <a:rPr lang="en-US" sz="2300" dirty="0"/>
              <a:t>HW4 due tonight at 11:59pm Eastern.</a:t>
            </a:r>
          </a:p>
          <a:p>
            <a:r>
              <a:rPr lang="en-US" sz="2300" dirty="0"/>
              <a:t>Quiz 5 on Adversarial Search is due tomorrow.</a:t>
            </a:r>
          </a:p>
          <a:p>
            <a:r>
              <a:rPr lang="en-US" sz="2300" dirty="0"/>
              <a:t>HW5 has been released.  It will be due on Tuesday Oct 20.</a:t>
            </a:r>
          </a:p>
          <a:p>
            <a:r>
              <a:rPr lang="en-US" sz="2300" dirty="0"/>
              <a:t>No lecture on Thursday.</a:t>
            </a:r>
          </a:p>
          <a:p>
            <a:endParaRPr lang="en-US" sz="2300" dirty="0"/>
          </a:p>
          <a:p>
            <a:r>
              <a:rPr lang="en-US" sz="2300" dirty="0"/>
              <a:t>Midterm details:</a:t>
            </a:r>
          </a:p>
          <a:p>
            <a:r>
              <a:rPr lang="en-US" sz="2300" dirty="0"/>
              <a:t>* No HW from Oct 20-27.</a:t>
            </a:r>
            <a:br>
              <a:rPr lang="en-US" sz="2300" dirty="0"/>
            </a:br>
            <a:r>
              <a:rPr lang="en-US" sz="2300" dirty="0"/>
              <a:t>* Tues Oct 20: Practice midterm released (for credit)</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p:txBody>
      </p:sp>
    </p:spTree>
    <p:extLst>
      <p:ext uri="{BB962C8B-B14F-4D97-AF65-F5344CB8AC3E}">
        <p14:creationId xmlns:p14="http://schemas.microsoft.com/office/powerpoint/2010/main" val="311314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8453435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67226" y="3681834"/>
            <a:ext cx="5753174" cy="2798025"/>
          </a:xfrm>
          <a:prstGeom prst="rect">
            <a:avLst/>
          </a:prstGeom>
        </p:spPr>
      </p:pic>
      <p:sp>
        <p:nvSpPr>
          <p:cNvPr id="2" name="Title 1"/>
          <p:cNvSpPr>
            <a:spLocks noGrp="1"/>
          </p:cNvSpPr>
          <p:nvPr>
            <p:ph type="title"/>
          </p:nvPr>
        </p:nvSpPr>
        <p:spPr/>
        <p:txBody>
          <a:bodyPr/>
          <a:lstStyle/>
          <a:p>
            <a:r>
              <a:rPr lang="en-US"/>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19" cstate="print"/>
          <a:stretch>
            <a:fillRect/>
          </a:stretch>
        </p:blipFill>
        <p:spPr bwMode="auto">
          <a:xfrm>
            <a:off x="533400" y="6096000"/>
            <a:ext cx="864620" cy="279057"/>
          </a:xfrm>
          <a:prstGeom prst="rect">
            <a:avLst/>
          </a:prstGeom>
          <a:noFill/>
          <a:ln/>
          <a:effectLst/>
        </p:spPr>
      </p:pic>
      <p:pic>
        <p:nvPicPr>
          <p:cNvPr id="357" name="Picture 356" descr="TP_tmp.png"/>
          <p:cNvPicPr>
            <a:picLocks noChangeAspect="1"/>
          </p:cNvPicPr>
          <p:nvPr>
            <p:custDataLst>
              <p:tags r:id="rId2"/>
            </p:custDataLst>
          </p:nvPr>
        </p:nvPicPr>
        <p:blipFill>
          <a:blip r:embed="rId19"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3"/>
            </p:custDataLst>
          </p:nvPr>
        </p:nvPicPr>
        <p:blipFill>
          <a:blip r:embed="rId20"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4"/>
            </p:custDataLst>
          </p:nvPr>
        </p:nvPicPr>
        <p:blipFill>
          <a:blip r:embed="rId20"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5"/>
            </p:custDataLst>
          </p:nvPr>
        </p:nvPicPr>
        <p:blipFill>
          <a:blip r:embed="rId20"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6"/>
            </p:custDataLst>
          </p:nvPr>
        </p:nvPicPr>
        <p:blipFill>
          <a:blip r:embed="rId21"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7"/>
            </p:custDataLst>
          </p:nvPr>
        </p:nvPicPr>
        <p:blipFill>
          <a:blip r:embed="rId21"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8"/>
            </p:custDataLst>
          </p:nvPr>
        </p:nvPicPr>
        <p:blipFill>
          <a:blip r:embed="rId21"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9"/>
            </p:custDataLst>
          </p:nvPr>
        </p:nvPicPr>
        <p:blipFill>
          <a:blip r:embed="rId22"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0"/>
            </p:custDataLst>
          </p:nvPr>
        </p:nvPicPr>
        <p:blipFill>
          <a:blip r:embed="rId22"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1"/>
            </p:custDataLst>
          </p:nvPr>
        </p:nvPicPr>
        <p:blipFill>
          <a:blip r:embed="rId22"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2"/>
            </p:custDataLst>
          </p:nvPr>
        </p:nvPicPr>
        <p:blipFill>
          <a:blip r:embed="rId23"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3"/>
            </p:custDataLst>
          </p:nvPr>
        </p:nvPicPr>
        <p:blipFill>
          <a:blip r:embed="rId23"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4"/>
            </p:custDataLst>
          </p:nvPr>
        </p:nvPicPr>
        <p:blipFill>
          <a:blip r:embed="rId23"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8CB5963-188B-9D49-B567-477BEFEF736C}"/>
              </a:ext>
            </a:extLst>
          </p:cNvPr>
          <p:cNvPicPr>
            <a:picLocks noChangeAspect="1"/>
          </p:cNvPicPr>
          <p:nvPr/>
        </p:nvPicPr>
        <p:blipFill>
          <a:blip r:embed="rId24"/>
          <a:stretch>
            <a:fillRect/>
          </a:stretch>
        </p:blipFill>
        <p:spPr>
          <a:xfrm rot="1659564">
            <a:off x="932694" y="1541336"/>
            <a:ext cx="323918" cy="385048"/>
          </a:xfrm>
          <a:prstGeom prst="rect">
            <a:avLst/>
          </a:prstGeom>
        </p:spPr>
      </p:pic>
      <p:pic>
        <p:nvPicPr>
          <p:cNvPr id="92" name="Picture 91">
            <a:extLst>
              <a:ext uri="{FF2B5EF4-FFF2-40B4-BE49-F238E27FC236}">
                <a16:creationId xmlns:a16="http://schemas.microsoft.com/office/drawing/2014/main" id="{8AFC9BA8-F152-6A47-8447-B6DA34B05099}"/>
              </a:ext>
            </a:extLst>
          </p:cNvPr>
          <p:cNvPicPr>
            <a:picLocks noChangeAspect="1"/>
          </p:cNvPicPr>
          <p:nvPr/>
        </p:nvPicPr>
        <p:blipFill>
          <a:blip r:embed="rId24"/>
          <a:stretch>
            <a:fillRect/>
          </a:stretch>
        </p:blipFill>
        <p:spPr>
          <a:xfrm rot="1659564">
            <a:off x="941032" y="2641579"/>
            <a:ext cx="323918" cy="385048"/>
          </a:xfrm>
          <a:prstGeom prst="rect">
            <a:avLst/>
          </a:prstGeom>
        </p:spPr>
      </p:pic>
      <p:pic>
        <p:nvPicPr>
          <p:cNvPr id="93" name="Picture 92">
            <a:extLst>
              <a:ext uri="{FF2B5EF4-FFF2-40B4-BE49-F238E27FC236}">
                <a16:creationId xmlns:a16="http://schemas.microsoft.com/office/drawing/2014/main" id="{52C1A9FD-11B7-5847-BBE8-F317A5A6173C}"/>
              </a:ext>
            </a:extLst>
          </p:cNvPr>
          <p:cNvPicPr>
            <a:picLocks noChangeAspect="1"/>
          </p:cNvPicPr>
          <p:nvPr/>
        </p:nvPicPr>
        <p:blipFill>
          <a:blip r:embed="rId24"/>
          <a:stretch>
            <a:fillRect/>
          </a:stretch>
        </p:blipFill>
        <p:spPr>
          <a:xfrm rot="1659564">
            <a:off x="942933" y="3773070"/>
            <a:ext cx="323918" cy="385048"/>
          </a:xfrm>
          <a:prstGeom prst="rect">
            <a:avLst/>
          </a:prstGeom>
        </p:spPr>
      </p:pic>
      <p:pic>
        <p:nvPicPr>
          <p:cNvPr id="94" name="Picture 93">
            <a:extLst>
              <a:ext uri="{FF2B5EF4-FFF2-40B4-BE49-F238E27FC236}">
                <a16:creationId xmlns:a16="http://schemas.microsoft.com/office/drawing/2014/main" id="{C0545480-D4F5-314E-86CA-CD53F9D3A809}"/>
              </a:ext>
            </a:extLst>
          </p:cNvPr>
          <p:cNvPicPr>
            <a:picLocks noChangeAspect="1"/>
          </p:cNvPicPr>
          <p:nvPr/>
        </p:nvPicPr>
        <p:blipFill>
          <a:blip r:embed="rId24"/>
          <a:stretch>
            <a:fillRect/>
          </a:stretch>
        </p:blipFill>
        <p:spPr>
          <a:xfrm rot="1659564">
            <a:off x="955010" y="4900086"/>
            <a:ext cx="323918" cy="385048"/>
          </a:xfrm>
          <a:prstGeom prst="rect">
            <a:avLst/>
          </a:prstGeom>
        </p:spPr>
      </p:pic>
      <p:pic>
        <p:nvPicPr>
          <p:cNvPr id="95" name="Picture 94">
            <a:extLst>
              <a:ext uri="{FF2B5EF4-FFF2-40B4-BE49-F238E27FC236}">
                <a16:creationId xmlns:a16="http://schemas.microsoft.com/office/drawing/2014/main" id="{6B75FCCC-139C-8541-8987-1FEE999E0928}"/>
              </a:ext>
            </a:extLst>
          </p:cNvPr>
          <p:cNvPicPr>
            <a:picLocks noChangeAspect="1"/>
          </p:cNvPicPr>
          <p:nvPr/>
        </p:nvPicPr>
        <p:blipFill>
          <a:blip r:embed="rId24"/>
          <a:stretch>
            <a:fillRect/>
          </a:stretch>
        </p:blipFill>
        <p:spPr>
          <a:xfrm rot="1659564">
            <a:off x="941033" y="6034612"/>
            <a:ext cx="323918" cy="385048"/>
          </a:xfrm>
          <a:prstGeom prst="rect">
            <a:avLst/>
          </a:prstGeom>
        </p:spPr>
      </p:pic>
      <p:sp>
        <p:nvSpPr>
          <p:cNvPr id="96" name="Oval 95">
            <a:extLst>
              <a:ext uri="{FF2B5EF4-FFF2-40B4-BE49-F238E27FC236}">
                <a16:creationId xmlns:a16="http://schemas.microsoft.com/office/drawing/2014/main" id="{3CB81B63-CB21-F94C-A56E-5DCBE9C79D24}"/>
              </a:ext>
            </a:extLst>
          </p:cNvPr>
          <p:cNvSpPr/>
          <p:nvPr/>
        </p:nvSpPr>
        <p:spPr>
          <a:xfrm rot="17161065">
            <a:off x="1991955" y="1503222"/>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FB8085A-F173-1E44-9CA8-3DBC07BF9C4F}"/>
              </a:ext>
            </a:extLst>
          </p:cNvPr>
          <p:cNvSpPr/>
          <p:nvPr/>
        </p:nvSpPr>
        <p:spPr>
          <a:xfrm rot="17161065">
            <a:off x="1978679" y="2604671"/>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BAA5660-A6BE-4948-851C-499B37857A81}"/>
              </a:ext>
            </a:extLst>
          </p:cNvPr>
          <p:cNvSpPr/>
          <p:nvPr/>
        </p:nvSpPr>
        <p:spPr>
          <a:xfrm rot="17161065">
            <a:off x="1966957" y="3731856"/>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8738530-4D93-7A4C-97A3-00F13A47AC92}"/>
              </a:ext>
            </a:extLst>
          </p:cNvPr>
          <p:cNvSpPr/>
          <p:nvPr/>
        </p:nvSpPr>
        <p:spPr>
          <a:xfrm rot="17161065">
            <a:off x="1991954" y="4833560"/>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TP_tmp.png">
            <a:extLst>
              <a:ext uri="{FF2B5EF4-FFF2-40B4-BE49-F238E27FC236}">
                <a16:creationId xmlns:a16="http://schemas.microsoft.com/office/drawing/2014/main" id="{8A58EB01-D7F5-8642-A276-34E3DE84FC77}"/>
              </a:ext>
            </a:extLst>
          </p:cNvPr>
          <p:cNvPicPr>
            <a:picLocks noChangeAspect="1"/>
          </p:cNvPicPr>
          <p:nvPr>
            <p:custDataLst>
              <p:tags r:id="rId15"/>
            </p:custDataLst>
          </p:nvPr>
        </p:nvPicPr>
        <p:blipFill>
          <a:blip r:embed="rId19" cstate="print"/>
          <a:stretch>
            <a:fillRect/>
          </a:stretch>
        </p:blipFill>
        <p:spPr bwMode="auto">
          <a:xfrm>
            <a:off x="1669359" y="6087607"/>
            <a:ext cx="864620" cy="279057"/>
          </a:xfrm>
          <a:prstGeom prst="rect">
            <a:avLst/>
          </a:prstGeom>
          <a:noFill/>
          <a:ln/>
          <a:effectLst/>
        </p:spPr>
      </p:pic>
      <p:sp>
        <p:nvSpPr>
          <p:cNvPr id="103" name="Oval 102">
            <a:extLst>
              <a:ext uri="{FF2B5EF4-FFF2-40B4-BE49-F238E27FC236}">
                <a16:creationId xmlns:a16="http://schemas.microsoft.com/office/drawing/2014/main" id="{3DDD032E-CD8A-E542-9F42-7F4F62428EDB}"/>
              </a:ext>
            </a:extLst>
          </p:cNvPr>
          <p:cNvSpPr/>
          <p:nvPr/>
        </p:nvSpPr>
        <p:spPr>
          <a:xfrm rot="17161065">
            <a:off x="2001432" y="5976563"/>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8717B106-5C0F-2A4C-96E6-3B07E302830D}"/>
              </a:ext>
            </a:extLst>
          </p:cNvPr>
          <p:cNvPicPr>
            <a:picLocks noChangeAspect="1"/>
          </p:cNvPicPr>
          <p:nvPr/>
        </p:nvPicPr>
        <p:blipFill>
          <a:blip r:embed="rId26"/>
          <a:stretch>
            <a:fillRect/>
          </a:stretch>
        </p:blipFill>
        <p:spPr>
          <a:xfrm>
            <a:off x="3029196" y="1357923"/>
            <a:ext cx="578323" cy="551481"/>
          </a:xfrm>
          <a:prstGeom prst="rect">
            <a:avLst/>
          </a:prstGeom>
        </p:spPr>
      </p:pic>
      <p:pic>
        <p:nvPicPr>
          <p:cNvPr id="105" name="Picture 104">
            <a:extLst>
              <a:ext uri="{FF2B5EF4-FFF2-40B4-BE49-F238E27FC236}">
                <a16:creationId xmlns:a16="http://schemas.microsoft.com/office/drawing/2014/main" id="{FCAD777F-CB55-5141-A0D8-DFA2089EA3AE}"/>
              </a:ext>
            </a:extLst>
          </p:cNvPr>
          <p:cNvPicPr>
            <a:picLocks noChangeAspect="1"/>
          </p:cNvPicPr>
          <p:nvPr/>
        </p:nvPicPr>
        <p:blipFill>
          <a:blip r:embed="rId26"/>
          <a:stretch>
            <a:fillRect/>
          </a:stretch>
        </p:blipFill>
        <p:spPr>
          <a:xfrm>
            <a:off x="3017780" y="2448649"/>
            <a:ext cx="578323" cy="551481"/>
          </a:xfrm>
          <a:prstGeom prst="rect">
            <a:avLst/>
          </a:prstGeom>
        </p:spPr>
      </p:pic>
      <p:pic>
        <p:nvPicPr>
          <p:cNvPr id="106" name="Picture 105">
            <a:extLst>
              <a:ext uri="{FF2B5EF4-FFF2-40B4-BE49-F238E27FC236}">
                <a16:creationId xmlns:a16="http://schemas.microsoft.com/office/drawing/2014/main" id="{AEB874F6-462B-9344-AA17-FCCF1B93D9E7}"/>
              </a:ext>
            </a:extLst>
          </p:cNvPr>
          <p:cNvPicPr>
            <a:picLocks noChangeAspect="1"/>
          </p:cNvPicPr>
          <p:nvPr/>
        </p:nvPicPr>
        <p:blipFill>
          <a:blip r:embed="rId26"/>
          <a:stretch>
            <a:fillRect/>
          </a:stretch>
        </p:blipFill>
        <p:spPr>
          <a:xfrm>
            <a:off x="3029196" y="3597302"/>
            <a:ext cx="578323" cy="551481"/>
          </a:xfrm>
          <a:prstGeom prst="rect">
            <a:avLst/>
          </a:prstGeom>
        </p:spPr>
      </p:pic>
      <p:pic>
        <p:nvPicPr>
          <p:cNvPr id="107" name="Picture 106">
            <a:extLst>
              <a:ext uri="{FF2B5EF4-FFF2-40B4-BE49-F238E27FC236}">
                <a16:creationId xmlns:a16="http://schemas.microsoft.com/office/drawing/2014/main" id="{59B74E61-8E36-8A40-B319-7E2309AB3ADC}"/>
              </a:ext>
            </a:extLst>
          </p:cNvPr>
          <p:cNvPicPr>
            <a:picLocks noChangeAspect="1"/>
          </p:cNvPicPr>
          <p:nvPr/>
        </p:nvPicPr>
        <p:blipFill>
          <a:blip r:embed="rId26"/>
          <a:stretch>
            <a:fillRect/>
          </a:stretch>
        </p:blipFill>
        <p:spPr>
          <a:xfrm>
            <a:off x="3015421" y="4706319"/>
            <a:ext cx="578323" cy="551481"/>
          </a:xfrm>
          <a:prstGeom prst="rect">
            <a:avLst/>
          </a:prstGeom>
        </p:spPr>
      </p:pic>
      <p:pic>
        <p:nvPicPr>
          <p:cNvPr id="108" name="Picture 107">
            <a:extLst>
              <a:ext uri="{FF2B5EF4-FFF2-40B4-BE49-F238E27FC236}">
                <a16:creationId xmlns:a16="http://schemas.microsoft.com/office/drawing/2014/main" id="{3DA2AE79-DD72-E14D-945E-277679DDCCF7}"/>
              </a:ext>
            </a:extLst>
          </p:cNvPr>
          <p:cNvPicPr>
            <a:picLocks noChangeAspect="1"/>
          </p:cNvPicPr>
          <p:nvPr/>
        </p:nvPicPr>
        <p:blipFill>
          <a:blip r:embed="rId26"/>
          <a:stretch>
            <a:fillRect/>
          </a:stretch>
        </p:blipFill>
        <p:spPr>
          <a:xfrm>
            <a:off x="3015069" y="5851498"/>
            <a:ext cx="578323" cy="551481"/>
          </a:xfrm>
          <a:prstGeom prst="rect">
            <a:avLst/>
          </a:prstGeom>
        </p:spPr>
      </p:pic>
      <p:grpSp>
        <p:nvGrpSpPr>
          <p:cNvPr id="193" name="Group 192">
            <a:extLst>
              <a:ext uri="{FF2B5EF4-FFF2-40B4-BE49-F238E27FC236}">
                <a16:creationId xmlns:a16="http://schemas.microsoft.com/office/drawing/2014/main" id="{531C4992-F125-BE43-ABDA-7D80C72EACA5}"/>
              </a:ext>
            </a:extLst>
          </p:cNvPr>
          <p:cNvGrpSpPr/>
          <p:nvPr/>
        </p:nvGrpSpPr>
        <p:grpSpPr>
          <a:xfrm>
            <a:off x="5305996" y="1371600"/>
            <a:ext cx="6073690" cy="2801116"/>
            <a:chOff x="713382" y="847329"/>
            <a:chExt cx="11148597" cy="5141605"/>
          </a:xfrm>
        </p:grpSpPr>
        <p:sp>
          <p:nvSpPr>
            <p:cNvPr id="194" name="Oval 193">
              <a:extLst>
                <a:ext uri="{FF2B5EF4-FFF2-40B4-BE49-F238E27FC236}">
                  <a16:creationId xmlns:a16="http://schemas.microsoft.com/office/drawing/2014/main" id="{151D6FE0-189F-F240-881B-EE7278044AB8}"/>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E5AAD7-99BA-1242-A4EF-3AD9E3E2AA09}"/>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Arrow Connector 195">
              <a:extLst>
                <a:ext uri="{FF2B5EF4-FFF2-40B4-BE49-F238E27FC236}">
                  <a16:creationId xmlns:a16="http://schemas.microsoft.com/office/drawing/2014/main" id="{C0C78CD7-6A7E-4C41-B1D3-9E0426EB8627}"/>
                </a:ext>
              </a:extLst>
            </p:cNvPr>
            <p:cNvCxnSpPr>
              <a:cxnSpLocks/>
              <a:stCxn id="222" idx="2"/>
              <a:endCxn id="195"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CACFEB0-5F76-DF4A-A52C-EB45B77B8AE8}"/>
                </a:ext>
              </a:extLst>
            </p:cNvPr>
            <p:cNvCxnSpPr>
              <a:cxnSpLocks/>
              <a:stCxn id="222" idx="2"/>
              <a:endCxn id="194"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3653E0A-BF00-E542-A8D7-54FF22B9AA34}"/>
                </a:ext>
              </a:extLst>
            </p:cNvPr>
            <p:cNvCxnSpPr>
              <a:cxnSpLocks/>
              <a:stCxn id="195"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A66BA7B-C9BA-604E-9980-6E3EB7B495CB}"/>
                </a:ext>
              </a:extLst>
            </p:cNvPr>
            <p:cNvCxnSpPr>
              <a:cxnSpLocks/>
              <a:stCxn id="195"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877D2802-EB98-6043-8E8B-1DF65E0F9197}"/>
                </a:ext>
              </a:extLst>
            </p:cNvPr>
            <p:cNvCxnSpPr>
              <a:cxnSpLocks/>
              <a:stCxn id="194"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6009D051-6C1C-424B-85A6-91BF27944C03}"/>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AFF65ED-899F-DB43-8CC6-281571D7E45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83EA8D60-E808-454A-BCBE-E9CB15986866}"/>
                </a:ext>
              </a:extLst>
            </p:cNvPr>
            <p:cNvCxnSpPr>
              <a:cxnSpLocks/>
              <a:endCxn id="20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11CA9397-200F-4A4B-9086-8ACFF36FF706}"/>
                </a:ext>
              </a:extLst>
            </p:cNvPr>
            <p:cNvCxnSpPr>
              <a:cxnSpLocks/>
              <a:endCxn id="20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B33EFAC-2FC8-974A-B30C-A80C64203021}"/>
                </a:ext>
              </a:extLst>
            </p:cNvPr>
            <p:cNvCxnSpPr>
              <a:cxnSpLocks/>
              <a:stCxn id="202"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A6C93EC-8E10-984F-9654-C3F1A91C482A}"/>
                </a:ext>
              </a:extLst>
            </p:cNvPr>
            <p:cNvCxnSpPr>
              <a:cxnSpLocks/>
              <a:stCxn id="202"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57406DD-7DF5-7245-94DC-BCC4E6C5CD88}"/>
                </a:ext>
              </a:extLst>
            </p:cNvPr>
            <p:cNvCxnSpPr>
              <a:cxnSpLocks/>
              <a:stCxn id="201"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0B181FE6-A206-D144-A56F-4BB60EBC6EC3}"/>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Arrow Connector 208">
              <a:extLst>
                <a:ext uri="{FF2B5EF4-FFF2-40B4-BE49-F238E27FC236}">
                  <a16:creationId xmlns:a16="http://schemas.microsoft.com/office/drawing/2014/main" id="{5E386A37-7168-1648-B139-B806E4CEDA19}"/>
                </a:ext>
              </a:extLst>
            </p:cNvPr>
            <p:cNvCxnSpPr>
              <a:endCxn id="208"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B2FC9A-DD2B-064A-82D3-C820788D22BF}"/>
                </a:ext>
              </a:extLst>
            </p:cNvPr>
            <p:cNvCxnSpPr>
              <a:cxnSpLocks/>
              <a:stCxn id="208"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A9DE302D-DBC7-4C49-BDC3-51EAAB48F82A}"/>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BC674D56-232F-2F40-98D1-6814E1B93693}"/>
                </a:ext>
              </a:extLst>
            </p:cNvPr>
            <p:cNvCxnSpPr>
              <a:cxnSpLocks/>
              <a:endCxn id="211"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424EBA8F-84B8-3A45-AA63-41AF61494B8B}"/>
                </a:ext>
              </a:extLst>
            </p:cNvPr>
            <p:cNvCxnSpPr>
              <a:cxnSpLocks/>
              <a:stCxn id="211"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6FA4D95-B75E-7F4D-AAB1-C422F9A57E57}"/>
                </a:ext>
              </a:extLst>
            </p:cNvPr>
            <p:cNvCxnSpPr>
              <a:cxnSpLocks/>
              <a:stCxn id="211"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096B65E7-FCF5-074B-96BF-F10EA7B58AED}"/>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6CCD87C5-C5AA-E146-942C-3F1FF4A6FB57}"/>
                </a:ext>
              </a:extLst>
            </p:cNvPr>
            <p:cNvCxnSpPr>
              <a:cxnSpLocks/>
              <a:endCxn id="215"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9F8122F-87EB-8D4D-A4FB-0541DE55C4E2}"/>
                </a:ext>
              </a:extLst>
            </p:cNvPr>
            <p:cNvCxnSpPr>
              <a:cxnSpLocks/>
              <a:stCxn id="215"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109BA2B-841E-9146-969D-E000FA2BE93B}"/>
                </a:ext>
              </a:extLst>
            </p:cNvPr>
            <p:cNvCxnSpPr>
              <a:cxnSpLocks/>
              <a:stCxn id="215"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708C4FFA-91C9-404F-83EE-9706308D28BC}"/>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Arrow Connector 219">
              <a:extLst>
                <a:ext uri="{FF2B5EF4-FFF2-40B4-BE49-F238E27FC236}">
                  <a16:creationId xmlns:a16="http://schemas.microsoft.com/office/drawing/2014/main" id="{2F67DBF1-1C0C-5641-82F1-277B43611EA3}"/>
                </a:ext>
              </a:extLst>
            </p:cNvPr>
            <p:cNvCxnSpPr>
              <a:cxnSpLocks/>
              <a:endCxn id="21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5C8026A6-CEFB-0D47-A03F-EE9D9BC0CD0C}"/>
                </a:ext>
              </a:extLst>
            </p:cNvPr>
            <p:cNvCxnSpPr>
              <a:stCxn id="21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22" name="Picture 221">
              <a:extLst>
                <a:ext uri="{FF2B5EF4-FFF2-40B4-BE49-F238E27FC236}">
                  <a16:creationId xmlns:a16="http://schemas.microsoft.com/office/drawing/2014/main" id="{ED81B1B7-790D-6C4B-9598-73F9B341B9CD}"/>
                </a:ext>
              </a:extLst>
            </p:cNvPr>
            <p:cNvPicPr>
              <a:picLocks noChangeAspect="1"/>
            </p:cNvPicPr>
            <p:nvPr/>
          </p:nvPicPr>
          <p:blipFill>
            <a:blip r:embed="rId24"/>
            <a:stretch>
              <a:fillRect/>
            </a:stretch>
          </p:blipFill>
          <p:spPr>
            <a:xfrm rot="1659564">
              <a:off x="4807008" y="847329"/>
              <a:ext cx="723107" cy="859573"/>
            </a:xfrm>
            <a:prstGeom prst="rect">
              <a:avLst/>
            </a:prstGeom>
          </p:spPr>
        </p:pic>
        <p:pic>
          <p:nvPicPr>
            <p:cNvPr id="223" name="Picture 222">
              <a:extLst>
                <a:ext uri="{FF2B5EF4-FFF2-40B4-BE49-F238E27FC236}">
                  <a16:creationId xmlns:a16="http://schemas.microsoft.com/office/drawing/2014/main" id="{C4B4A8DB-0F02-E84C-AC13-CBB157FBCBCE}"/>
                </a:ext>
              </a:extLst>
            </p:cNvPr>
            <p:cNvPicPr>
              <a:picLocks noChangeAspect="1"/>
            </p:cNvPicPr>
            <p:nvPr/>
          </p:nvPicPr>
          <p:blipFill>
            <a:blip r:embed="rId24"/>
            <a:stretch>
              <a:fillRect/>
            </a:stretch>
          </p:blipFill>
          <p:spPr>
            <a:xfrm rot="1659564">
              <a:off x="1671286" y="3126052"/>
              <a:ext cx="723107" cy="859573"/>
            </a:xfrm>
            <a:prstGeom prst="rect">
              <a:avLst/>
            </a:prstGeom>
          </p:spPr>
        </p:pic>
        <p:pic>
          <p:nvPicPr>
            <p:cNvPr id="224" name="Picture 223">
              <a:extLst>
                <a:ext uri="{FF2B5EF4-FFF2-40B4-BE49-F238E27FC236}">
                  <a16:creationId xmlns:a16="http://schemas.microsoft.com/office/drawing/2014/main" id="{37ABC692-F621-0B4B-8556-F3AA4217771B}"/>
                </a:ext>
              </a:extLst>
            </p:cNvPr>
            <p:cNvPicPr>
              <a:picLocks noChangeAspect="1"/>
            </p:cNvPicPr>
            <p:nvPr/>
          </p:nvPicPr>
          <p:blipFill>
            <a:blip r:embed="rId24"/>
            <a:stretch>
              <a:fillRect/>
            </a:stretch>
          </p:blipFill>
          <p:spPr>
            <a:xfrm rot="1659564">
              <a:off x="5753720" y="3208565"/>
              <a:ext cx="723107" cy="859573"/>
            </a:xfrm>
            <a:prstGeom prst="rect">
              <a:avLst/>
            </a:prstGeom>
          </p:spPr>
        </p:pic>
        <p:pic>
          <p:nvPicPr>
            <p:cNvPr id="225" name="Picture 224">
              <a:extLst>
                <a:ext uri="{FF2B5EF4-FFF2-40B4-BE49-F238E27FC236}">
                  <a16:creationId xmlns:a16="http://schemas.microsoft.com/office/drawing/2014/main" id="{44352678-7FC6-3746-918A-1435E6FDB88D}"/>
                </a:ext>
              </a:extLst>
            </p:cNvPr>
            <p:cNvPicPr>
              <a:picLocks noChangeAspect="1"/>
            </p:cNvPicPr>
            <p:nvPr/>
          </p:nvPicPr>
          <p:blipFill>
            <a:blip r:embed="rId24"/>
            <a:stretch>
              <a:fillRect/>
            </a:stretch>
          </p:blipFill>
          <p:spPr>
            <a:xfrm rot="1659564">
              <a:off x="713382" y="4975963"/>
              <a:ext cx="723107" cy="859573"/>
            </a:xfrm>
            <a:prstGeom prst="rect">
              <a:avLst/>
            </a:prstGeom>
          </p:spPr>
        </p:pic>
        <p:pic>
          <p:nvPicPr>
            <p:cNvPr id="226" name="Picture 225">
              <a:extLst>
                <a:ext uri="{FF2B5EF4-FFF2-40B4-BE49-F238E27FC236}">
                  <a16:creationId xmlns:a16="http://schemas.microsoft.com/office/drawing/2014/main" id="{AE6F0985-2983-274B-BE8E-5AC93D15D2BE}"/>
                </a:ext>
              </a:extLst>
            </p:cNvPr>
            <p:cNvPicPr>
              <a:picLocks noChangeAspect="1"/>
            </p:cNvPicPr>
            <p:nvPr/>
          </p:nvPicPr>
          <p:blipFill>
            <a:blip r:embed="rId24"/>
            <a:stretch>
              <a:fillRect/>
            </a:stretch>
          </p:blipFill>
          <p:spPr>
            <a:xfrm rot="1659564">
              <a:off x="2252677" y="5026381"/>
              <a:ext cx="723107" cy="859573"/>
            </a:xfrm>
            <a:prstGeom prst="rect">
              <a:avLst/>
            </a:prstGeom>
          </p:spPr>
        </p:pic>
        <p:pic>
          <p:nvPicPr>
            <p:cNvPr id="227" name="Picture 226">
              <a:extLst>
                <a:ext uri="{FF2B5EF4-FFF2-40B4-BE49-F238E27FC236}">
                  <a16:creationId xmlns:a16="http://schemas.microsoft.com/office/drawing/2014/main" id="{C9BCA710-FFE6-3145-9000-89A35DF3D7D4}"/>
                </a:ext>
              </a:extLst>
            </p:cNvPr>
            <p:cNvPicPr>
              <a:picLocks noChangeAspect="1"/>
            </p:cNvPicPr>
            <p:nvPr/>
          </p:nvPicPr>
          <p:blipFill>
            <a:blip r:embed="rId24"/>
            <a:stretch>
              <a:fillRect/>
            </a:stretch>
          </p:blipFill>
          <p:spPr>
            <a:xfrm rot="1659564">
              <a:off x="4742880" y="5023683"/>
              <a:ext cx="723107" cy="859573"/>
            </a:xfrm>
            <a:prstGeom prst="rect">
              <a:avLst/>
            </a:prstGeom>
          </p:spPr>
        </p:pic>
        <p:pic>
          <p:nvPicPr>
            <p:cNvPr id="228" name="Picture 227">
              <a:extLst>
                <a:ext uri="{FF2B5EF4-FFF2-40B4-BE49-F238E27FC236}">
                  <a16:creationId xmlns:a16="http://schemas.microsoft.com/office/drawing/2014/main" id="{F1429B88-119C-BB4F-BDFD-A3FCD2934F67}"/>
                </a:ext>
              </a:extLst>
            </p:cNvPr>
            <p:cNvPicPr>
              <a:picLocks noChangeAspect="1"/>
            </p:cNvPicPr>
            <p:nvPr/>
          </p:nvPicPr>
          <p:blipFill>
            <a:blip r:embed="rId24"/>
            <a:stretch>
              <a:fillRect/>
            </a:stretch>
          </p:blipFill>
          <p:spPr>
            <a:xfrm rot="1659564">
              <a:off x="8415917" y="5026381"/>
              <a:ext cx="723107" cy="859573"/>
            </a:xfrm>
            <a:prstGeom prst="rect">
              <a:avLst/>
            </a:prstGeom>
          </p:spPr>
        </p:pic>
        <p:sp>
          <p:nvSpPr>
            <p:cNvPr id="229" name="Oval 228">
              <a:extLst>
                <a:ext uri="{FF2B5EF4-FFF2-40B4-BE49-F238E27FC236}">
                  <a16:creationId xmlns:a16="http://schemas.microsoft.com/office/drawing/2014/main" id="{CEF1B61D-C0B3-BC40-A43A-BC47FE6F80EF}"/>
                </a:ext>
              </a:extLst>
            </p:cNvPr>
            <p:cNvSpPr/>
            <p:nvPr/>
          </p:nvSpPr>
          <p:spPr>
            <a:xfrm rot="17161065">
              <a:off x="3180845" y="49710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BB1516B-F3C1-0147-AA36-A75B0AABA6EC}"/>
                </a:ext>
              </a:extLst>
            </p:cNvPr>
            <p:cNvSpPr/>
            <p:nvPr/>
          </p:nvSpPr>
          <p:spPr>
            <a:xfrm rot="17161065">
              <a:off x="7193517"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30">
              <a:extLst>
                <a:ext uri="{FF2B5EF4-FFF2-40B4-BE49-F238E27FC236}">
                  <a16:creationId xmlns:a16="http://schemas.microsoft.com/office/drawing/2014/main" id="{92CB1FAB-4F2C-6143-83BD-9FA6D5F1F71B}"/>
                </a:ext>
              </a:extLst>
            </p:cNvPr>
            <p:cNvPicPr>
              <a:picLocks noChangeAspect="1"/>
            </p:cNvPicPr>
            <p:nvPr/>
          </p:nvPicPr>
          <p:blipFill>
            <a:blip r:embed="rId24"/>
            <a:stretch>
              <a:fillRect/>
            </a:stretch>
          </p:blipFill>
          <p:spPr>
            <a:xfrm rot="1659564">
              <a:off x="6317754" y="5023681"/>
              <a:ext cx="723107" cy="859573"/>
            </a:xfrm>
            <a:prstGeom prst="rect">
              <a:avLst/>
            </a:prstGeom>
          </p:spPr>
        </p:pic>
        <p:sp>
          <p:nvSpPr>
            <p:cNvPr id="232" name="Oval 231">
              <a:extLst>
                <a:ext uri="{FF2B5EF4-FFF2-40B4-BE49-F238E27FC236}">
                  <a16:creationId xmlns:a16="http://schemas.microsoft.com/office/drawing/2014/main" id="{C3010C24-138C-F74A-90EF-5A8F765D01F1}"/>
                </a:ext>
              </a:extLst>
            </p:cNvPr>
            <p:cNvSpPr/>
            <p:nvPr/>
          </p:nvSpPr>
          <p:spPr>
            <a:xfrm rot="17161065">
              <a:off x="9312704"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8440437-0580-6544-A623-A718C8588C32}"/>
                </a:ext>
              </a:extLst>
            </p:cNvPr>
            <p:cNvSpPr/>
            <p:nvPr/>
          </p:nvSpPr>
          <p:spPr>
            <a:xfrm rot="17161065">
              <a:off x="9676848" y="32048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Picture 233">
              <a:extLst>
                <a:ext uri="{FF2B5EF4-FFF2-40B4-BE49-F238E27FC236}">
                  <a16:creationId xmlns:a16="http://schemas.microsoft.com/office/drawing/2014/main" id="{13738231-EEF6-0D47-9CCF-18D6EEE56C25}"/>
                </a:ext>
              </a:extLst>
            </p:cNvPr>
            <p:cNvPicPr>
              <a:picLocks noChangeAspect="1"/>
            </p:cNvPicPr>
            <p:nvPr/>
          </p:nvPicPr>
          <p:blipFill>
            <a:blip r:embed="rId26"/>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88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Tree>
    <p:extLst>
      <p:ext uri="{BB962C8B-B14F-4D97-AF65-F5344CB8AC3E}">
        <p14:creationId xmlns:p14="http://schemas.microsoft.com/office/powerpoint/2010/main" val="96178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
        <p:nvSpPr>
          <p:cNvPr id="58" name="TextBox 57">
            <a:extLst>
              <a:ext uri="{FF2B5EF4-FFF2-40B4-BE49-F238E27FC236}">
                <a16:creationId xmlns:a16="http://schemas.microsoft.com/office/drawing/2014/main" id="{80455F50-792C-A342-B0F3-36EB278C2C51}"/>
              </a:ext>
            </a:extLst>
          </p:cNvPr>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59" name="TextBox 58">
            <a:extLst>
              <a:ext uri="{FF2B5EF4-FFF2-40B4-BE49-F238E27FC236}">
                <a16:creationId xmlns:a16="http://schemas.microsoft.com/office/drawing/2014/main" id="{53525710-473A-C143-AB26-181118DC8685}"/>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60" name="TextBox 59">
            <a:extLst>
              <a:ext uri="{FF2B5EF4-FFF2-40B4-BE49-F238E27FC236}">
                <a16:creationId xmlns:a16="http://schemas.microsoft.com/office/drawing/2014/main" id="{3CC613AE-3CFA-A549-9CB6-083F1E26ADCB}"/>
              </a:ext>
            </a:extLst>
          </p:cNvPr>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Tree>
    <p:extLst>
      <p:ext uri="{BB962C8B-B14F-4D97-AF65-F5344CB8AC3E}">
        <p14:creationId xmlns:p14="http://schemas.microsoft.com/office/powerpoint/2010/main" val="30521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36175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227014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Stochastic Search Problems</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a:xfrm>
            <a:off x="457199" y="1600201"/>
            <a:ext cx="5609463" cy="4525963"/>
          </a:xfrm>
        </p:spPr>
        <p:txBody>
          <a:bodyPr/>
          <a:lstStyle/>
          <a:p>
            <a:r>
              <a:rPr lang="en-US" dirty="0"/>
              <a:t>Instead of dealing with situations where the environment deterministic, MDPs deal with </a:t>
            </a:r>
            <a:r>
              <a:rPr lang="en-US" b="1" dirty="0"/>
              <a:t>stochastic</a:t>
            </a:r>
            <a:r>
              <a:rPr lang="en-US" dirty="0"/>
              <a:t> environments. </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3105896" y="3535507"/>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64295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3935348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Step 1 (Policy 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Step 2 (Policy 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Maximum Expected Utility</a:t>
            </a:r>
          </a:p>
        </p:txBody>
      </p:sp>
      <p:sp>
        <p:nvSpPr>
          <p:cNvPr id="19459" name="Rectangle 3"/>
          <p:cNvSpPr>
            <a:spLocks noGrp="1" noChangeArrowheads="1"/>
          </p:cNvSpPr>
          <p:nvPr>
            <p:ph idx="1"/>
          </p:nvPr>
        </p:nvSpPr>
        <p:spPr>
          <a:xfrm>
            <a:off x="1828800" y="1752600"/>
            <a:ext cx="8420100" cy="3394472"/>
          </a:xfrm>
        </p:spPr>
        <p:txBody>
          <a:bodyPr/>
          <a:lstStyle/>
          <a:p>
            <a:pPr>
              <a:lnSpc>
                <a:spcPct val="90000"/>
              </a:lnSpc>
            </a:pPr>
            <a:r>
              <a:rPr lang="en-US" sz="2000" dirty="0"/>
              <a:t>Why should we average utilities?  Why not </a:t>
            </a:r>
            <a:r>
              <a:rPr lang="en-US" sz="2000" dirty="0" err="1"/>
              <a:t>minimax</a:t>
            </a:r>
            <a:r>
              <a:rPr lang="en-US" sz="2000" dirty="0"/>
              <a:t>?</a:t>
            </a:r>
          </a:p>
          <a:p>
            <a:pPr>
              <a:lnSpc>
                <a:spcPct val="90000"/>
              </a:lnSpc>
            </a:pPr>
            <a:endParaRPr lang="en-US" sz="2000" dirty="0"/>
          </a:p>
          <a:p>
            <a:pPr>
              <a:lnSpc>
                <a:spcPct val="90000"/>
              </a:lnSpc>
            </a:pPr>
            <a:r>
              <a:rPr lang="en-US" sz="2000" dirty="0"/>
              <a:t>Principle of maximum expected utility:</a:t>
            </a:r>
          </a:p>
          <a:p>
            <a:pPr lvl="1">
              <a:lnSpc>
                <a:spcPct val="90000"/>
              </a:lnSpc>
            </a:pPr>
            <a:r>
              <a:rPr lang="en-US" dirty="0"/>
              <a:t>A rational agent should choose the action that </a:t>
            </a:r>
            <a:r>
              <a:rPr lang="en-US" dirty="0">
                <a:solidFill>
                  <a:srgbClr val="CC0000"/>
                </a:solidFill>
              </a:rPr>
              <a:t>maximizes its expected utility, given its knowledge</a:t>
            </a:r>
          </a:p>
          <a:p>
            <a:pPr lvl="1">
              <a:lnSpc>
                <a:spcPct val="90000"/>
              </a:lnSpc>
            </a:pPr>
            <a:endParaRPr lang="en-US" dirty="0"/>
          </a:p>
          <a:p>
            <a:r>
              <a:rPr lang="en-US" sz="2000" dirty="0"/>
              <a:t>Questions:</a:t>
            </a:r>
          </a:p>
          <a:p>
            <a:pPr lvl="1"/>
            <a:r>
              <a:rPr lang="en-US" dirty="0"/>
              <a:t>Where do utilities come from?</a:t>
            </a:r>
          </a:p>
          <a:p>
            <a:pPr lvl="1"/>
            <a:r>
              <a:rPr lang="en-US" dirty="0"/>
              <a:t>How do we know such utilities even exist?</a:t>
            </a:r>
          </a:p>
          <a:p>
            <a:pPr lvl="1"/>
            <a:r>
              <a:rPr lang="en-US" dirty="0"/>
              <a:t>How do we know that averaging even makes sense?</a:t>
            </a:r>
          </a:p>
          <a:p>
            <a:pPr lvl="1"/>
            <a:r>
              <a:rPr lang="en-US" dirty="0"/>
              <a:t>What if our behavior (preferences) can’t be described by utilities?</a:t>
            </a:r>
          </a:p>
          <a:p>
            <a:pPr>
              <a:lnSpc>
                <a:spcPct val="90000"/>
              </a:lnSpc>
            </a:pPr>
            <a:endParaRPr lang="en-US" sz="2000" dirty="0"/>
          </a:p>
        </p:txBody>
      </p:sp>
    </p:spTree>
    <p:extLst>
      <p:ext uri="{BB962C8B-B14F-4D97-AF65-F5344CB8AC3E}">
        <p14:creationId xmlns:p14="http://schemas.microsoft.com/office/powerpoint/2010/main" val="15630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581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a:t>What Utilities to Use?</a:t>
            </a:r>
          </a:p>
        </p:txBody>
      </p:sp>
      <p:sp>
        <p:nvSpPr>
          <p:cNvPr id="10243" name="Rectangle 3"/>
          <p:cNvSpPr>
            <a:spLocks noGrp="1" noChangeArrowheads="1"/>
          </p:cNvSpPr>
          <p:nvPr>
            <p:ph idx="1"/>
          </p:nvPr>
        </p:nvSpPr>
        <p:spPr>
          <a:xfrm>
            <a:off x="1866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3777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3352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3752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3549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5049440" y="2925367"/>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4552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5067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792266" y="2918224"/>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613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977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4210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67388" y="3086100"/>
            <a:ext cx="700087"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092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6667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067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6863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8364140" y="2925367"/>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3595688"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7867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8382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106966" y="2918224"/>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7928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292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7524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3672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Utilities</a:t>
            </a:r>
          </a:p>
        </p:txBody>
      </p:sp>
      <p:sp>
        <p:nvSpPr>
          <p:cNvPr id="20483" name="Rectangle 3"/>
          <p:cNvSpPr>
            <a:spLocks noGrp="1" noChangeArrowheads="1"/>
          </p:cNvSpPr>
          <p:nvPr>
            <p:ph idx="1"/>
          </p:nvPr>
        </p:nvSpPr>
        <p:spPr>
          <a:xfrm>
            <a:off x="1866900" y="2057402"/>
            <a:ext cx="4514850" cy="3657599"/>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381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7581900" y="2457450"/>
            <a:ext cx="857250" cy="1371600"/>
          </a:xfrm>
          <a:prstGeom prst="rect">
            <a:avLst/>
          </a:prstGeom>
          <a:noFill/>
        </p:spPr>
      </p:pic>
    </p:spTree>
    <p:extLst>
      <p:ext uri="{BB962C8B-B14F-4D97-AF65-F5344CB8AC3E}">
        <p14:creationId xmlns:p14="http://schemas.microsoft.com/office/powerpoint/2010/main" val="88670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237607" y="1108488"/>
            <a:ext cx="5821059"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503828" y="5738891"/>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324790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7052" y="3943352"/>
            <a:ext cx="1869281" cy="18692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353" y="4165660"/>
            <a:ext cx="2061197" cy="1691879"/>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81951" y="4114801"/>
            <a:ext cx="1675091" cy="1732359"/>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5467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3695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7410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5753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924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924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639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6838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667250" y="1771651"/>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3752850" y="2457451"/>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p>
        </p:txBody>
      </p:sp>
      <p:sp>
        <p:nvSpPr>
          <p:cNvPr id="21519" name="TextBox 31"/>
          <p:cNvSpPr txBox="1">
            <a:spLocks noChangeArrowheads="1"/>
          </p:cNvSpPr>
          <p:nvPr/>
        </p:nvSpPr>
        <p:spPr bwMode="auto">
          <a:xfrm>
            <a:off x="6896100" y="2457451"/>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p>
        </p:txBody>
      </p:sp>
      <p:sp>
        <p:nvSpPr>
          <p:cNvPr id="15376" name="TextBox 36"/>
          <p:cNvSpPr txBox="1">
            <a:spLocks noChangeArrowheads="1"/>
          </p:cNvSpPr>
          <p:nvPr/>
        </p:nvSpPr>
        <p:spPr bwMode="auto">
          <a:xfrm>
            <a:off x="6553200" y="3543301"/>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8234730" y="3543301"/>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p>
        </p:txBody>
      </p:sp>
    </p:spTree>
    <p:extLst>
      <p:ext uri="{BB962C8B-B14F-4D97-AF65-F5344CB8AC3E}">
        <p14:creationId xmlns:p14="http://schemas.microsoft.com/office/powerpoint/2010/main" val="16793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69863" y="4295745"/>
            <a:ext cx="4879502" cy="1328712"/>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a:t>Preferences</a:t>
            </a:r>
          </a:p>
        </p:txBody>
      </p:sp>
      <p:sp>
        <p:nvSpPr>
          <p:cNvPr id="22531" name="Rectangle 3"/>
          <p:cNvSpPr>
            <a:spLocks noGrp="1" noChangeArrowheads="1"/>
          </p:cNvSpPr>
          <p:nvPr>
            <p:ph idx="1"/>
          </p:nvPr>
        </p:nvSpPr>
        <p:spPr>
          <a:xfrm>
            <a:off x="1866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3752850" y="483751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3752850" y="4571541"/>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2981325" y="3550936"/>
            <a:ext cx="2247900" cy="219075"/>
          </a:xfrm>
          <a:prstGeom prst="rect">
            <a:avLst/>
          </a:prstGeom>
          <a:noFill/>
          <a:ln w="9525">
            <a:noFill/>
            <a:miter lim="800000"/>
            <a:headEnd/>
            <a:tailEnd/>
          </a:ln>
        </p:spPr>
      </p:pic>
      <p:sp>
        <p:nvSpPr>
          <p:cNvPr id="10" name="Oval 9"/>
          <p:cNvSpPr/>
          <p:nvPr/>
        </p:nvSpPr>
        <p:spPr>
          <a:xfrm>
            <a:off x="8782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8382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53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3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p>
        </p:txBody>
      </p:sp>
      <p:sp>
        <p:nvSpPr>
          <p:cNvPr id="24" name="TextBox 23"/>
          <p:cNvSpPr txBox="1"/>
          <p:nvPr/>
        </p:nvSpPr>
        <p:spPr>
          <a:xfrm>
            <a:off x="8324850" y="2922285"/>
            <a:ext cx="1885950" cy="369332"/>
          </a:xfrm>
          <a:prstGeom prst="rect">
            <a:avLst/>
          </a:prstGeom>
          <a:noFill/>
        </p:spPr>
        <p:txBody>
          <a:bodyPr wrap="square" rtlCol="0">
            <a:spAutoFit/>
          </a:bodyPr>
          <a:lstStyle/>
          <a:p>
            <a:r>
              <a:rPr lang="en-US" i="1" dirty="0">
                <a:cs typeface="Times New Roman" pitchFamily="18" charset="0"/>
              </a:rPr>
              <a:t>p                </a:t>
            </a:r>
            <a:r>
              <a:rPr lang="en-US" dirty="0">
                <a:cs typeface="Times New Roman" pitchFamily="18" charset="0"/>
              </a:rPr>
              <a:t>1</a:t>
            </a:r>
            <a:r>
              <a:rPr lang="en-US" i="1" dirty="0">
                <a:cs typeface="Times New Roman" pitchFamily="18" charset="0"/>
              </a:rPr>
              <a:t>-p</a:t>
            </a:r>
          </a:p>
        </p:txBody>
      </p:sp>
      <p:sp>
        <p:nvSpPr>
          <p:cNvPr id="25" name="Rounded Rectangle 24"/>
          <p:cNvSpPr/>
          <p:nvPr/>
        </p:nvSpPr>
        <p:spPr>
          <a:xfrm>
            <a:off x="7924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24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6381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6610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81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p>
        </p:txBody>
      </p:sp>
    </p:spTree>
    <p:extLst>
      <p:ext uri="{BB962C8B-B14F-4D97-AF65-F5344CB8AC3E}">
        <p14:creationId xmlns:p14="http://schemas.microsoft.com/office/powerpoint/2010/main" val="35530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5650" y="1886711"/>
            <a:ext cx="5715000" cy="365924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Rationality</a:t>
            </a:r>
          </a:p>
        </p:txBody>
      </p:sp>
    </p:spTree>
    <p:extLst>
      <p:ext uri="{BB962C8B-B14F-4D97-AF65-F5344CB8AC3E}">
        <p14:creationId xmlns:p14="http://schemas.microsoft.com/office/powerpoint/2010/main" val="299233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4971" y="3486149"/>
            <a:ext cx="2731605" cy="2437210"/>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1866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3524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a:t>Rational Preferences</a:t>
            </a:r>
          </a:p>
        </p:txBody>
      </p:sp>
      <p:graphicFrame>
        <p:nvGraphicFramePr>
          <p:cNvPr id="1026" name="Object 2"/>
          <p:cNvGraphicFramePr>
            <a:graphicFrameLocks noChangeAspect="1"/>
          </p:cNvGraphicFramePr>
          <p:nvPr/>
        </p:nvGraphicFramePr>
        <p:xfrm>
          <a:off x="5720130" y="2604122"/>
          <a:ext cx="2743200" cy="307181"/>
        </p:xfrm>
        <a:graphic>
          <a:graphicData uri="http://schemas.openxmlformats.org/presentationml/2006/ole">
            <mc:AlternateContent xmlns:mc="http://schemas.openxmlformats.org/markup-compatibility/2006">
              <mc:Choice xmlns:v="urn:schemas-microsoft-com:vml" Requires="v">
                <p:oleObj spid="_x0000_s2062" name="Equation" r:id="rId5" imgW="1815840" imgH="203040" progId="Equation.3">
                  <p:embed/>
                </p:oleObj>
              </mc:Choice>
              <mc:Fallback>
                <p:oleObj name="Equation" r:id="rId5" imgW="1815840" imgH="203040" progId="Equation.3">
                  <p:embed/>
                  <p:pic>
                    <p:nvPicPr>
                      <p:cNvPr id="102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130" y="2604122"/>
                        <a:ext cx="2743200" cy="30718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3638550" y="2568401"/>
            <a:ext cx="2286000" cy="369332"/>
          </a:xfrm>
          <a:prstGeom prst="rect">
            <a:avLst/>
          </a:prstGeom>
          <a:noFill/>
        </p:spPr>
        <p:txBody>
          <a:bodyPr wrap="square" rtlCol="0">
            <a:spAutoFit/>
          </a:bodyPr>
          <a:lstStyle/>
          <a:p>
            <a:r>
              <a:rPr lang="en-US" dirty="0">
                <a:latin typeface="Calibri" pitchFamily="34" charset="0"/>
              </a:rPr>
              <a:t>Axiom of Transitivity:</a:t>
            </a:r>
          </a:p>
        </p:txBody>
      </p:sp>
    </p:spTree>
    <p:extLst>
      <p:ext uri="{BB962C8B-B14F-4D97-AF65-F5344CB8AC3E}">
        <p14:creationId xmlns:p14="http://schemas.microsoft.com/office/powerpoint/2010/main" val="6520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2947" y="2196208"/>
            <a:ext cx="3972013" cy="27753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2324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2495550" y="2396951"/>
            <a:ext cx="3886200" cy="2484834"/>
          </a:xfrm>
          <a:prstGeom prst="rect">
            <a:avLst/>
          </a:prstGeom>
          <a:noFill/>
          <a:ln w="9525">
            <a:noFill/>
            <a:miter lim="800000"/>
            <a:headEnd/>
            <a:tailEnd/>
          </a:ln>
        </p:spPr>
      </p:pic>
      <p:sp>
        <p:nvSpPr>
          <p:cNvPr id="7" name="TextBox 6"/>
          <p:cNvSpPr txBox="1"/>
          <p:nvPr/>
        </p:nvSpPr>
        <p:spPr>
          <a:xfrm>
            <a:off x="1524000" y="5254451"/>
            <a:ext cx="9144000" cy="369332"/>
          </a:xfrm>
          <a:prstGeom prst="rect">
            <a:avLst/>
          </a:prstGeom>
          <a:noFill/>
        </p:spPr>
        <p:txBody>
          <a:bodyPr wrap="square" rtlCol="0">
            <a:spAutoFit/>
          </a:bodyPr>
          <a:lstStyle/>
          <a:p>
            <a:pPr algn="ctr"/>
            <a:r>
              <a:rPr lang="en-US" dirty="0">
                <a:latin typeface="Calibri" pitchFamily="34" charset="0"/>
              </a:rPr>
              <a:t>Theorem: Rational preferences imply behavior describable as maximization of expected utility</a:t>
            </a:r>
          </a:p>
        </p:txBody>
      </p:sp>
      <p:sp>
        <p:nvSpPr>
          <p:cNvPr id="9" name="TextBox 8"/>
          <p:cNvSpPr txBox="1"/>
          <p:nvPr/>
        </p:nvSpPr>
        <p:spPr>
          <a:xfrm>
            <a:off x="2324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825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34401" y="2667000"/>
            <a:ext cx="2036139" cy="2438400"/>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1866900" y="2057400"/>
            <a:ext cx="720090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3067051" y="2937272"/>
            <a:ext cx="4417219" cy="720329"/>
          </a:xfrm>
          <a:prstGeom prst="rect">
            <a:avLst/>
          </a:prstGeom>
          <a:noFill/>
          <a:ln w="9525">
            <a:noFill/>
            <a:miter lim="800000"/>
            <a:headEnd/>
            <a:tailEnd/>
          </a:ln>
        </p:spPr>
      </p:pic>
    </p:spTree>
    <p:extLst>
      <p:ext uri="{BB962C8B-B14F-4D97-AF65-F5344CB8AC3E}">
        <p14:creationId xmlns:p14="http://schemas.microsoft.com/office/powerpoint/2010/main" val="375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332519"/>
            <a:ext cx="5715000" cy="469425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Human Utilities</a:t>
            </a:r>
          </a:p>
        </p:txBody>
      </p:sp>
    </p:spTree>
    <p:extLst>
      <p:ext uri="{BB962C8B-B14F-4D97-AF65-F5344CB8AC3E}">
        <p14:creationId xmlns:p14="http://schemas.microsoft.com/office/powerpoint/2010/main" val="168157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a:t>Utility Scales</a:t>
            </a:r>
          </a:p>
        </p:txBody>
      </p:sp>
      <p:sp>
        <p:nvSpPr>
          <p:cNvPr id="1160195" name="Rectangle 3"/>
          <p:cNvSpPr>
            <a:spLocks noGrp="1" noChangeArrowheads="1"/>
          </p:cNvSpPr>
          <p:nvPr>
            <p:ph idx="1"/>
          </p:nvPr>
        </p:nvSpPr>
        <p:spPr>
          <a:xfrm>
            <a:off x="1828800" y="1905002"/>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2495551"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38369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dirty="0" err="1"/>
              <a:t>Micromort</a:t>
            </a:r>
            <a:r>
              <a:rPr lang="en-US" dirty="0"/>
              <a:t> examples</a:t>
            </a:r>
          </a:p>
        </p:txBody>
      </p:sp>
      <p:graphicFrame>
        <p:nvGraphicFramePr>
          <p:cNvPr id="2" name="Content Placeholder 1"/>
          <p:cNvGraphicFramePr>
            <a:graphicFrameLocks noGrp="1"/>
          </p:cNvGraphicFramePr>
          <p:nvPr>
            <p:ph idx="1"/>
          </p:nvPr>
        </p:nvGraphicFramePr>
        <p:xfrm>
          <a:off x="2035212" y="1559637"/>
          <a:ext cx="5521309" cy="2194560"/>
        </p:xfrm>
        <a:graphic>
          <a:graphicData uri="http://schemas.openxmlformats.org/drawingml/2006/table">
            <a:tbl>
              <a:tblPr firstRow="1" bandRow="1">
                <a:tableStyleId>{5C22544A-7EE6-4342-B048-85BDC9FD1C3A}</a:tableStyleId>
              </a:tblPr>
              <a:tblGrid>
                <a:gridCol w="2456217">
                  <a:extLst>
                    <a:ext uri="{9D8B030D-6E8A-4147-A177-3AD203B41FA5}">
                      <a16:colId xmlns:a16="http://schemas.microsoft.com/office/drawing/2014/main" val="20000"/>
                    </a:ext>
                  </a:extLst>
                </a:gridCol>
                <a:gridCol w="3065092">
                  <a:extLst>
                    <a:ext uri="{9D8B030D-6E8A-4147-A177-3AD203B41FA5}">
                      <a16:colId xmlns:a16="http://schemas.microsoft.com/office/drawing/2014/main" val="20001"/>
                    </a:ext>
                  </a:extLst>
                </a:gridCol>
              </a:tblGrid>
              <a:tr h="370840">
                <a:tc>
                  <a:txBody>
                    <a:bodyPr/>
                    <a:lstStyle/>
                    <a:p>
                      <a:r>
                        <a:rPr lang="en-US" dirty="0"/>
                        <a:t>Death from</a:t>
                      </a:r>
                    </a:p>
                  </a:txBody>
                  <a:tcPr/>
                </a:tc>
                <a:tc>
                  <a:txBody>
                    <a:bodyPr/>
                    <a:lstStyle/>
                    <a:p>
                      <a:r>
                        <a:rPr lang="en-US" dirty="0" err="1"/>
                        <a:t>Micromorts</a:t>
                      </a:r>
                      <a:r>
                        <a:rPr lang="en-US" dirty="0"/>
                        <a:t> per exposure</a:t>
                      </a:r>
                    </a:p>
                  </a:txBody>
                  <a:tcPr/>
                </a:tc>
                <a:extLst>
                  <a:ext uri="{0D108BD9-81ED-4DB2-BD59-A6C34878D82A}">
                    <a16:rowId xmlns:a16="http://schemas.microsoft.com/office/drawing/2014/main" val="10000"/>
                  </a:ext>
                </a:extLst>
              </a:tr>
              <a:tr h="370840">
                <a:tc>
                  <a:txBody>
                    <a:bodyPr/>
                    <a:lstStyle/>
                    <a:p>
                      <a:r>
                        <a:rPr lang="en-US" dirty="0"/>
                        <a:t>Scuba</a:t>
                      </a:r>
                      <a:r>
                        <a:rPr lang="en-US" baseline="0" dirty="0"/>
                        <a:t> diving</a:t>
                      </a:r>
                      <a:endParaRPr lang="en-US" dirty="0"/>
                    </a:p>
                  </a:txBody>
                  <a:tcPr/>
                </a:tc>
                <a:tc>
                  <a:txBody>
                    <a:bodyPr/>
                    <a:lstStyle/>
                    <a:p>
                      <a:r>
                        <a:rPr lang="en-US" dirty="0"/>
                        <a:t>5 per dive</a:t>
                      </a:r>
                    </a:p>
                  </a:txBody>
                  <a:tcPr/>
                </a:tc>
                <a:extLst>
                  <a:ext uri="{0D108BD9-81ED-4DB2-BD59-A6C34878D82A}">
                    <a16:rowId xmlns:a16="http://schemas.microsoft.com/office/drawing/2014/main" val="10001"/>
                  </a:ext>
                </a:extLst>
              </a:tr>
              <a:tr h="370840">
                <a:tc>
                  <a:txBody>
                    <a:bodyPr/>
                    <a:lstStyle/>
                    <a:p>
                      <a:r>
                        <a:rPr lang="en-US" dirty="0"/>
                        <a:t>Skydiving</a:t>
                      </a:r>
                    </a:p>
                  </a:txBody>
                  <a:tcPr/>
                </a:tc>
                <a:tc>
                  <a:txBody>
                    <a:bodyPr/>
                    <a:lstStyle/>
                    <a:p>
                      <a:r>
                        <a:rPr lang="en-US" dirty="0"/>
                        <a:t>7 per jump</a:t>
                      </a:r>
                    </a:p>
                  </a:txBody>
                  <a:tcPr/>
                </a:tc>
                <a:extLst>
                  <a:ext uri="{0D108BD9-81ED-4DB2-BD59-A6C34878D82A}">
                    <a16:rowId xmlns:a16="http://schemas.microsoft.com/office/drawing/2014/main" val="10002"/>
                  </a:ext>
                </a:extLst>
              </a:tr>
              <a:tr h="370840">
                <a:tc>
                  <a:txBody>
                    <a:bodyPr/>
                    <a:lstStyle/>
                    <a:p>
                      <a:r>
                        <a:rPr lang="en-US" dirty="0"/>
                        <a:t>Base-jumping</a:t>
                      </a:r>
                    </a:p>
                  </a:txBody>
                  <a:tcPr/>
                </a:tc>
                <a:tc>
                  <a:txBody>
                    <a:bodyPr/>
                    <a:lstStyle/>
                    <a:p>
                      <a:r>
                        <a:rPr lang="en-US" dirty="0"/>
                        <a:t>430 per jump</a:t>
                      </a:r>
                    </a:p>
                  </a:txBody>
                  <a:tcPr/>
                </a:tc>
                <a:extLst>
                  <a:ext uri="{0D108BD9-81ED-4DB2-BD59-A6C34878D82A}">
                    <a16:rowId xmlns:a16="http://schemas.microsoft.com/office/drawing/2014/main" val="10003"/>
                  </a:ext>
                </a:extLst>
              </a:tr>
              <a:tr h="370840">
                <a:tc>
                  <a:txBody>
                    <a:bodyPr/>
                    <a:lstStyle/>
                    <a:p>
                      <a:r>
                        <a:rPr lang="en-US" dirty="0"/>
                        <a:t>Climbing Mt. Everest</a:t>
                      </a:r>
                    </a:p>
                  </a:txBody>
                  <a:tcPr/>
                </a:tc>
                <a:tc>
                  <a:txBody>
                    <a:bodyPr/>
                    <a:lstStyle/>
                    <a:p>
                      <a:r>
                        <a:rPr lang="en-US" dirty="0"/>
                        <a:t>38,000</a:t>
                      </a:r>
                      <a:r>
                        <a:rPr lang="en-US" baseline="0" dirty="0"/>
                        <a:t> per ascent</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Content Placeholder 1"/>
          <p:cNvGraphicFramePr>
            <a:graphicFrameLocks/>
          </p:cNvGraphicFramePr>
          <p:nvPr/>
        </p:nvGraphicFramePr>
        <p:xfrm>
          <a:off x="2819400" y="3906674"/>
          <a:ext cx="4495800" cy="2667000"/>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40">
                <a:tc gridSpan="2">
                  <a:txBody>
                    <a:bodyPr/>
                    <a:lstStyle/>
                    <a:p>
                      <a:pPr algn="ctr"/>
                      <a:r>
                        <a:rPr lang="en-US" dirty="0"/>
                        <a:t>1</a:t>
                      </a:r>
                      <a:r>
                        <a:rPr lang="en-US" baseline="0" dirty="0"/>
                        <a:t> </a:t>
                      </a:r>
                      <a:r>
                        <a:rPr lang="en-US" dirty="0" err="1"/>
                        <a:t>Micromort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Train travel</a:t>
                      </a:r>
                    </a:p>
                  </a:txBody>
                  <a:tcPr/>
                </a:tc>
                <a:tc>
                  <a:txBody>
                    <a:bodyPr/>
                    <a:lstStyle/>
                    <a:p>
                      <a:r>
                        <a:rPr lang="en-US" dirty="0"/>
                        <a:t>6000 miles</a:t>
                      </a:r>
                    </a:p>
                  </a:txBody>
                  <a:tcPr/>
                </a:tc>
                <a:extLst>
                  <a:ext uri="{0D108BD9-81ED-4DB2-BD59-A6C34878D82A}">
                    <a16:rowId xmlns:a16="http://schemas.microsoft.com/office/drawing/2014/main" val="10001"/>
                  </a:ext>
                </a:extLst>
              </a:tr>
              <a:tr h="370840">
                <a:tc>
                  <a:txBody>
                    <a:bodyPr/>
                    <a:lstStyle/>
                    <a:p>
                      <a:r>
                        <a:rPr lang="en-US" dirty="0"/>
                        <a:t>Jet</a:t>
                      </a:r>
                    </a:p>
                  </a:txBody>
                  <a:tcPr/>
                </a:tc>
                <a:tc>
                  <a:txBody>
                    <a:bodyPr/>
                    <a:lstStyle/>
                    <a:p>
                      <a:r>
                        <a:rPr lang="en-US" dirty="0"/>
                        <a:t>1000 miles</a:t>
                      </a:r>
                    </a:p>
                  </a:txBody>
                  <a:tcPr/>
                </a:tc>
                <a:extLst>
                  <a:ext uri="{0D108BD9-81ED-4DB2-BD59-A6C34878D82A}">
                    <a16:rowId xmlns:a16="http://schemas.microsoft.com/office/drawing/2014/main" val="10002"/>
                  </a:ext>
                </a:extLst>
              </a:tr>
              <a:tr h="370840">
                <a:tc>
                  <a:txBody>
                    <a:bodyPr/>
                    <a:lstStyle/>
                    <a:p>
                      <a:r>
                        <a:rPr lang="en-US" dirty="0"/>
                        <a:t>Car</a:t>
                      </a:r>
                    </a:p>
                  </a:txBody>
                  <a:tcPr/>
                </a:tc>
                <a:tc>
                  <a:txBody>
                    <a:bodyPr/>
                    <a:lstStyle/>
                    <a:p>
                      <a:r>
                        <a:rPr lang="en-US" dirty="0"/>
                        <a:t>230</a:t>
                      </a:r>
                      <a:r>
                        <a:rPr lang="en-US" baseline="0" dirty="0"/>
                        <a:t> miles</a:t>
                      </a:r>
                      <a:endParaRPr lang="en-US" dirty="0"/>
                    </a:p>
                  </a:txBody>
                  <a:tcPr/>
                </a:tc>
                <a:extLst>
                  <a:ext uri="{0D108BD9-81ED-4DB2-BD59-A6C34878D82A}">
                    <a16:rowId xmlns:a16="http://schemas.microsoft.com/office/drawing/2014/main" val="10003"/>
                  </a:ext>
                </a:extLst>
              </a:tr>
              <a:tr h="370840">
                <a:tc>
                  <a:txBody>
                    <a:bodyPr/>
                    <a:lstStyle/>
                    <a:p>
                      <a:r>
                        <a:rPr lang="en-US" dirty="0"/>
                        <a:t>Walking</a:t>
                      </a:r>
                    </a:p>
                  </a:txBody>
                  <a:tcPr/>
                </a:tc>
                <a:tc>
                  <a:txBody>
                    <a:bodyPr/>
                    <a:lstStyle/>
                    <a:p>
                      <a:r>
                        <a:rPr lang="en-US" dirty="0"/>
                        <a:t>17 miles</a:t>
                      </a:r>
                    </a:p>
                  </a:txBody>
                  <a:tcPr/>
                </a:tc>
                <a:extLst>
                  <a:ext uri="{0D108BD9-81ED-4DB2-BD59-A6C34878D82A}">
                    <a16:rowId xmlns:a16="http://schemas.microsoft.com/office/drawing/2014/main" val="10004"/>
                  </a:ext>
                </a:extLst>
              </a:tr>
              <a:tr h="370840">
                <a:tc>
                  <a:txBody>
                    <a:bodyPr/>
                    <a:lstStyle/>
                    <a:p>
                      <a:r>
                        <a:rPr lang="en-US" dirty="0"/>
                        <a:t>Bicycle</a:t>
                      </a:r>
                    </a:p>
                  </a:txBody>
                  <a:tcPr/>
                </a:tc>
                <a:tc>
                  <a:txBody>
                    <a:bodyPr/>
                    <a:lstStyle/>
                    <a:p>
                      <a:r>
                        <a:rPr lang="en-US" dirty="0"/>
                        <a:t>10 miles</a:t>
                      </a:r>
                    </a:p>
                  </a:txBody>
                  <a:tcPr/>
                </a:tc>
                <a:extLst>
                  <a:ext uri="{0D108BD9-81ED-4DB2-BD59-A6C34878D82A}">
                    <a16:rowId xmlns:a16="http://schemas.microsoft.com/office/drawing/2014/main" val="10005"/>
                  </a:ext>
                </a:extLst>
              </a:tr>
              <a:tr h="370840">
                <a:tc>
                  <a:txBody>
                    <a:bodyPr/>
                    <a:lstStyle/>
                    <a:p>
                      <a:r>
                        <a:rPr lang="en-US" dirty="0"/>
                        <a:t>Motorbike</a:t>
                      </a:r>
                    </a:p>
                  </a:txBody>
                  <a:tcPr/>
                </a:tc>
                <a:tc>
                  <a:txBody>
                    <a:bodyPr/>
                    <a:lstStyle/>
                    <a:p>
                      <a:r>
                        <a:rPr lang="en-US" dirty="0"/>
                        <a:t>6 miles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37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1809750" y="1828801"/>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31736" y="2891790"/>
            <a:ext cx="636557" cy="605002"/>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8637" y="1904215"/>
            <a:ext cx="2103864" cy="1728096"/>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4381500" y="4514850"/>
            <a:ext cx="685800" cy="457200"/>
          </a:xfrm>
          <a:prstGeom prst="rect">
            <a:avLst/>
          </a:prstGeom>
          <a:noFill/>
          <a:ln w="9525">
            <a:noFill/>
            <a:miter lim="800000"/>
            <a:headEnd/>
            <a:tailEnd/>
          </a:ln>
        </p:spPr>
      </p:pic>
      <p:sp>
        <p:nvSpPr>
          <p:cNvPr id="16" name="TextBox 15"/>
          <p:cNvSpPr txBox="1"/>
          <p:nvPr/>
        </p:nvSpPr>
        <p:spPr>
          <a:xfrm>
            <a:off x="5887182" y="4514850"/>
            <a:ext cx="3771900" cy="369332"/>
          </a:xfrm>
          <a:prstGeom prst="rect">
            <a:avLst/>
          </a:prstGeom>
          <a:noFill/>
        </p:spPr>
        <p:txBody>
          <a:bodyPr wrap="square" rtlCol="0">
            <a:spAutoFit/>
          </a:bodyPr>
          <a:lstStyle/>
          <a:p>
            <a:r>
              <a:rPr lang="en-US" dirty="0">
                <a:latin typeface="Calibri" pitchFamily="34" charset="0"/>
                <a:cs typeface="Times New Roman" pitchFamily="18" charset="0"/>
              </a:rPr>
              <a:t>0.999999                              0.000001</a:t>
            </a:r>
          </a:p>
        </p:txBody>
      </p:sp>
      <p:sp>
        <p:nvSpPr>
          <p:cNvPr id="15" name="TextBox 14"/>
          <p:cNvSpPr txBox="1"/>
          <p:nvPr/>
        </p:nvSpPr>
        <p:spPr>
          <a:xfrm>
            <a:off x="5753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p>
        </p:txBody>
      </p:sp>
      <p:grpSp>
        <p:nvGrpSpPr>
          <p:cNvPr id="28" name="Group 27"/>
          <p:cNvGrpSpPr/>
          <p:nvPr/>
        </p:nvGrpSpPr>
        <p:grpSpPr>
          <a:xfrm>
            <a:off x="5581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81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p>
          </p:txBody>
        </p:sp>
      </p:grpSp>
      <p:sp>
        <p:nvSpPr>
          <p:cNvPr id="27" name="TextBox 26"/>
          <p:cNvSpPr txBox="1"/>
          <p:nvPr/>
        </p:nvSpPr>
        <p:spPr>
          <a:xfrm>
            <a:off x="7981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p>
        </p:txBody>
      </p:sp>
    </p:spTree>
    <p:extLst>
      <p:ext uri="{BB962C8B-B14F-4D97-AF65-F5344CB8AC3E}">
        <p14:creationId xmlns:p14="http://schemas.microsoft.com/office/powerpoint/2010/main" val="21222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20783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36981" y="2140744"/>
            <a:ext cx="3701927" cy="2125266"/>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2838450" y="4057650"/>
            <a:ext cx="3865182" cy="2647950"/>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a:t>Money</a:t>
            </a:r>
          </a:p>
        </p:txBody>
      </p:sp>
      <p:sp>
        <p:nvSpPr>
          <p:cNvPr id="16387" name="Rectangle 3"/>
          <p:cNvSpPr>
            <a:spLocks noGrp="1" noChangeArrowheads="1"/>
          </p:cNvSpPr>
          <p:nvPr>
            <p:ph idx="1"/>
          </p:nvPr>
        </p:nvSpPr>
        <p:spPr>
          <a:xfrm>
            <a:off x="1866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2499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4230" y="2049663"/>
            <a:ext cx="4376442" cy="2619375"/>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a:t>Example: Insurance</a:t>
            </a:r>
          </a:p>
        </p:txBody>
      </p:sp>
      <p:sp>
        <p:nvSpPr>
          <p:cNvPr id="1161219" name="Rectangle 3"/>
          <p:cNvSpPr>
            <a:spLocks noGrp="1" noChangeArrowheads="1"/>
          </p:cNvSpPr>
          <p:nvPr>
            <p:ph idx="1"/>
          </p:nvPr>
        </p:nvSpPr>
        <p:spPr>
          <a:xfrm>
            <a:off x="1828800" y="1905002"/>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16626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7298" y="2115508"/>
            <a:ext cx="2184797" cy="3010367"/>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5410200" y="2057400"/>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216659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7810871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476259"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3"/>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5"/>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6"/>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3"/>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6"/>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4062828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40993</TotalTime>
  <Words>7647</Words>
  <Application>Microsoft Macintosh PowerPoint</Application>
  <PresentationFormat>Widescreen</PresentationFormat>
  <Paragraphs>938</Paragraphs>
  <Slides>62</Slides>
  <Notes>57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8" baseType="lpstr">
      <vt:lpstr>Arial</vt:lpstr>
      <vt:lpstr>Calibri</vt:lpstr>
      <vt:lpstr>Times New Roman</vt:lpstr>
      <vt:lpstr>Wingdings</vt:lpstr>
      <vt:lpstr>dan-berkeley-nlp-v1</vt:lpstr>
      <vt:lpstr>Equation</vt:lpstr>
      <vt:lpstr>Reminders</vt:lpstr>
      <vt:lpstr>Markov Decision Processes</vt:lpstr>
      <vt:lpstr>Stochastic Search Problems</vt:lpstr>
      <vt:lpstr>Defining MDPs</vt:lpstr>
      <vt:lpstr>Solution == Policy</vt:lpstr>
      <vt:lpstr>Optimal Quantities</vt:lpstr>
      <vt:lpstr>The Bellman Equations</vt:lpstr>
      <vt:lpstr>The Bellman Equations</vt:lpstr>
      <vt:lpstr>Example Hyperdrive MDP</vt:lpstr>
      <vt:lpstr>Value Iteration</vt:lpstr>
      <vt:lpstr>Computing Time-Limited Values</vt:lpstr>
      <vt:lpstr>Example: Value Iteration</vt:lpstr>
      <vt:lpstr>Example: Value Iteration</vt:lpstr>
      <vt:lpstr>Value Iteration</vt:lpstr>
      <vt:lpstr>Convergence*</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2532</cp:revision>
  <cp:lastPrinted>2019-10-08T15:41:34Z</cp:lastPrinted>
  <dcterms:created xsi:type="dcterms:W3CDTF">2004-08-27T04:16:05Z</dcterms:created>
  <dcterms:modified xsi:type="dcterms:W3CDTF">2020-10-13T14:29:56Z</dcterms:modified>
</cp:coreProperties>
</file>